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7"/>
  </p:notesMasterIdLst>
  <p:sldIdLst>
    <p:sldId id="256" r:id="rId3"/>
    <p:sldId id="257" r:id="rId4"/>
    <p:sldId id="259" r:id="rId5"/>
    <p:sldId id="261" r:id="rId6"/>
    <p:sldId id="260" r:id="rId7"/>
    <p:sldId id="262" r:id="rId8"/>
    <p:sldId id="269" r:id="rId9"/>
    <p:sldId id="268" r:id="rId10"/>
    <p:sldId id="264" r:id="rId11"/>
    <p:sldId id="267" r:id="rId12"/>
    <p:sldId id="263" r:id="rId13"/>
    <p:sldId id="265" r:id="rId14"/>
    <p:sldId id="266" r:id="rId15"/>
    <p:sldId id="25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398" autoAdjust="0"/>
  </p:normalViewPr>
  <p:slideViewPr>
    <p:cSldViewPr>
      <p:cViewPr varScale="1">
        <p:scale>
          <a:sx n="67" d="100"/>
          <a:sy n="67" d="100"/>
        </p:scale>
        <p:origin x="-2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7F6F6A-E5D2-4883-89A6-378CA5051E19}" type="datetimeFigureOut">
              <a:rPr lang="en-US"/>
              <a:pPr>
                <a:defRPr/>
              </a:pPr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B67E21-7F22-4F20-9A1E-F0971382A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51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09DDAF-FA33-4642-A4E0-C46BB570C382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25B335-4C95-48D2-96BF-7D74BC2B774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67E21-7F22-4F20-9A1E-F0971382A66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4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657759-6733-45CA-A80E-09A6F41117AF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FFD45-15CD-433F-AF6D-CE889B199D12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	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16E836-C49D-4782-A931-923E6BD52BE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CD6EDE-2794-47AB-9604-D6D39A76C90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67E21-7F22-4F20-9A1E-F0971382A6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78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67E21-7F22-4F20-9A1E-F0971382A6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1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67E21-7F22-4F20-9A1E-F0971382A6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548361-F158-4574-BE01-1A224DAB3BD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67E21-7F22-4F20-9A1E-F0971382A6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7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2_WHSVERT_4C_ONDAR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81000"/>
            <a:ext cx="18732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WISHIST_WEB_BrnWh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6302375"/>
            <a:ext cx="2952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524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F3F9-B63C-4E89-B6B7-22C403BD6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74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2F2B-265F-49C7-B0BA-1FB57B7B3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70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BEA6-8051-4881-B820-A0F0F613E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35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1F3F9-B63C-4E89-B6B7-22C403BD61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7" descr="A2_WHSVERT_4C_ONDAR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81000"/>
            <a:ext cx="18732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WISHIST_WEB_BrnWh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6302375"/>
            <a:ext cx="2952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FC12A90-C184-48B2-BFA4-8A1741819B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55444-C528-4ECB-92CD-8999CB1E93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1BEC7-9DE4-4EC8-B422-9DCB6340B0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0AA9C-8C71-45D5-9FDE-F503BD4DFE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E7B69-A4BB-4B72-BE56-0F89F7644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C5FD5-B797-46C8-852F-D4CE1FDF65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6DB7898-B359-4334-8175-AD44EAC761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12A90-C184-48B2-BFA4-8A1741819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610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EC2819-B7CE-4411-9655-177C2B4DC9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72F2B-265F-49C7-B0BA-1FB57B7B32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BEA6-8051-4881-B820-A0F0F613E2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55444-C528-4ECB-92CD-8999CB1E9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09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BEC7-9DE4-4EC8-B422-9DCB6340B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91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0AA9C-8C71-45D5-9FDE-F503BD4DF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38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E7B69-A4BB-4B72-BE56-0F89F76442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89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5FD5-B797-46C8-852F-D4CE1FDF6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93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B7898-B359-4334-8175-AD44EAC76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97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2819-B7CE-4411-9655-177C2B4DC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1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003E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101930-9608-4C2F-8462-F06E52D58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C2_WHSCREST_4C_ON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62663"/>
            <a:ext cx="83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b="1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101930-9608-4C2F-8462-F06E52D58B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7" name="Picture 6" descr="C2_WHSCREST_4C_ON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62663"/>
            <a:ext cx="83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0"/>
            <a:ext cx="7772400" cy="2133600"/>
          </a:xfrm>
        </p:spPr>
        <p:txBody>
          <a:bodyPr/>
          <a:lstStyle/>
          <a:p>
            <a:r>
              <a:rPr lang="en-US" altLang="en-US" dirty="0"/>
              <a:t>A Systematic Approach to Capturing State Agency Information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Small agencies without complex content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Sites with few links, PDFs, videos, and other formats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Low </a:t>
            </a:r>
            <a:r>
              <a:rPr lang="en-US" altLang="en-US" dirty="0"/>
              <a:t>H</a:t>
            </a:r>
            <a:r>
              <a:rPr lang="en-US" altLang="en-US" dirty="0" smtClean="0"/>
              <a:t>anging Fruit</a:t>
            </a:r>
          </a:p>
        </p:txBody>
      </p:sp>
      <p:pic>
        <p:nvPicPr>
          <p:cNvPr id="7172" name="Picture 4" descr="C:\Users\SJG\Desktop\images\ArchiveIT\Ag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6610351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JG\Desktop\images\ArchiveIT\Ri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5564188" cy="128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Monthly crawls- 6 agencies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Quarterly crawls- 17 agencies 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Semi-annual- 16 agencies 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Annual - 37 agencies 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</a:t>
            </a:r>
            <a:r>
              <a:rPr lang="en-US" altLang="en-US" dirty="0"/>
              <a:t>W</a:t>
            </a:r>
            <a:r>
              <a:rPr lang="en-US" altLang="en-US" dirty="0" smtClean="0"/>
              <a:t>e Ended Up With …..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The fact we are crawling their websites……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Frequency of crawls……….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More communication…….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Agency Response (thus far…..)</a:t>
            </a:r>
          </a:p>
        </p:txBody>
      </p:sp>
      <p:pic>
        <p:nvPicPr>
          <p:cNvPr id="13316" name="Picture 4" descr="C:\Users\SJG\Desktop\images\ArchiveIT\9_Hap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47838"/>
            <a:ext cx="1079443" cy="11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SJG\Desktop\images\ArchiveIT\9_sil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9827"/>
            <a:ext cx="1188773" cy="1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SJG\Desktop\images\ArchiveIT\9_comm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3" y="4428066"/>
            <a:ext cx="1342184" cy="12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Completing the scheduled crawls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Issuing a program year-in-review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Cataloging crawls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Next Steps</a:t>
            </a:r>
          </a:p>
        </p:txBody>
      </p:sp>
      <p:pic>
        <p:nvPicPr>
          <p:cNvPr id="14340" name="Picture 4" descr="C:\Users\SJG\Desktop\images\ArchiveIT\10_che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29806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9100" y="3200400"/>
            <a:ext cx="8305800" cy="198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Thank You!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Sarah Grimm</a:t>
            </a:r>
            <a:br>
              <a:rPr lang="en-US" altLang="en-US" dirty="0" smtClean="0"/>
            </a:br>
            <a:r>
              <a:rPr lang="en-US" altLang="en-US" sz="3600" dirty="0" smtClean="0"/>
              <a:t>sarah.grimm@wisconsinhistory.org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914400" y="57150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>
                <a:latin typeface="Garamond" pitchFamily="18" charset="0"/>
              </a:rPr>
              <a:t>Collecting, Preserving and Sharing Stories Since 1846</a:t>
            </a:r>
            <a:endParaRPr lang="en-US" altLang="en-US" sz="400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WHS joined Archive-It in the fall of 2010</a:t>
            </a:r>
          </a:p>
          <a:p>
            <a:pPr eaLnBrk="1" hangingPunct="1"/>
            <a:r>
              <a:rPr lang="en-US" altLang="en-US" dirty="0" smtClean="0"/>
              <a:t>Began capturing state information with the capture of Governor Jim Doyle’s websites at the end of the administration</a:t>
            </a:r>
          </a:p>
          <a:p>
            <a:pPr eaLnBrk="1" hangingPunct="1"/>
            <a:r>
              <a:rPr lang="en-US" altLang="en-US" dirty="0" smtClean="0"/>
              <a:t>“Just in time” collecting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Background</a:t>
            </a:r>
          </a:p>
        </p:txBody>
      </p:sp>
      <p:pic>
        <p:nvPicPr>
          <p:cNvPr id="4100" name="Picture 4" descr="C:\Users\SJG\Desktop\images\ArchiveIT\1_G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23" y="3362619"/>
            <a:ext cx="3250406" cy="294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JG\Desktop\images\ArchiveIT\1_Gogebi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3048000" cy="9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JG\Desktop\images\ArchiveIT\1_doy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6" y="533400"/>
            <a:ext cx="1809750" cy="143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Defines web records</a:t>
            </a:r>
          </a:p>
          <a:p>
            <a:pPr eaLnBrk="1" hangingPunct="1"/>
            <a:r>
              <a:rPr lang="en-US" altLang="en-US" dirty="0" smtClean="0"/>
              <a:t>Outlines roles and responsibilities for managing web content</a:t>
            </a:r>
          </a:p>
          <a:p>
            <a:pPr eaLnBrk="1" hangingPunct="1"/>
            <a:r>
              <a:rPr lang="en-US" altLang="en-US" dirty="0" smtClean="0"/>
              <a:t>Discusses retention and disposition of websites</a:t>
            </a:r>
          </a:p>
          <a:p>
            <a:pPr lvl="1" eaLnBrk="1" hangingPunct="1"/>
            <a:r>
              <a:rPr lang="en-US" altLang="en-US" dirty="0" smtClean="0"/>
              <a:t>Recommends “</a:t>
            </a:r>
            <a:r>
              <a:rPr lang="en-US" altLang="en-US" i="1" dirty="0" smtClean="0"/>
              <a:t>capturing web content to document compliance with state laws and regulations”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i="1" dirty="0" smtClean="0"/>
              <a:t>Guidance for Managing Web Records</a:t>
            </a:r>
            <a:endParaRPr lang="en-US" altLang="en-US" dirty="0" smtClean="0"/>
          </a:p>
        </p:txBody>
      </p:sp>
      <p:pic>
        <p:nvPicPr>
          <p:cNvPr id="5124" name="Picture 4" descr="C:\Users\SJG\Desktop\images\ArchiveIT\2_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31101"/>
            <a:ext cx="5486400" cy="20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August 2013 start up</a:t>
            </a:r>
          </a:p>
          <a:p>
            <a:pPr lvl="1" eaLnBrk="1" hangingPunct="1">
              <a:defRPr/>
            </a:pPr>
            <a:r>
              <a:rPr lang="en-US" sz="2400" dirty="0" smtClean="0"/>
              <a:t>All agencies added as seeds</a:t>
            </a:r>
          </a:p>
          <a:p>
            <a:pPr lvl="1" eaLnBrk="1" hangingPunct="1">
              <a:defRPr/>
            </a:pPr>
            <a:r>
              <a:rPr lang="en-US" sz="2400" dirty="0" smtClean="0"/>
              <a:t>Metadata was added (Dublin Core)</a:t>
            </a:r>
          </a:p>
          <a:p>
            <a:pPr lvl="1" eaLnBrk="1" hangingPunct="1">
              <a:defRPr/>
            </a:pPr>
            <a:r>
              <a:rPr lang="en-US" sz="2400" dirty="0" smtClean="0"/>
              <a:t>Initial site evaluations completed</a:t>
            </a:r>
          </a:p>
          <a:p>
            <a:pPr lvl="1" eaLnBrk="1" hangingPunct="1">
              <a:defRPr/>
            </a:pPr>
            <a:r>
              <a:rPr lang="en-US" sz="2400" dirty="0" smtClean="0"/>
              <a:t>Ended September 1, 2013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Phase 1   (What do we have?)</a:t>
            </a:r>
          </a:p>
        </p:txBody>
      </p:sp>
      <p:pic>
        <p:nvPicPr>
          <p:cNvPr id="6148" name="Picture 4" descr="C:\Users\SJG\Desktop\images\BPE2014\8_D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4987925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JG\Desktop\images\BPE2014\8_go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1676400"/>
            <a:ext cx="15335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JG\Desktop\images\BPE2014\8_C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4616450"/>
            <a:ext cx="15621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JG\Desktop\images\BPE2014\8_DN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511550"/>
            <a:ext cx="2333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     Traditional archival            VS.              Big </a:t>
            </a:r>
            <a:r>
              <a:rPr lang="en-US" altLang="en-US" dirty="0"/>
              <a:t>bucket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  appraisal                                             </a:t>
            </a:r>
            <a:r>
              <a:rPr lang="en-US" altLang="en-US" dirty="0" err="1" smtClean="0"/>
              <a:t>appraisal</a:t>
            </a:r>
            <a:endParaRPr lang="en-US" altLang="en-US" dirty="0"/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Phase 1.5  (Appraisal)  </a:t>
            </a:r>
          </a:p>
        </p:txBody>
      </p:sp>
      <p:pic>
        <p:nvPicPr>
          <p:cNvPr id="8196" name="Picture 4" descr="C:\Users\SJG\Desktop\images\ArchiveIT\3_apprais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329146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JG\Desktop\images\ArchiveIT\3_buck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20988"/>
            <a:ext cx="2347912" cy="324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defRPr/>
            </a:pPr>
            <a:r>
              <a:rPr lang="en-US" dirty="0" smtClean="0"/>
              <a:t>How frequently the site appears to be updated</a:t>
            </a:r>
          </a:p>
          <a:p>
            <a:pPr lvl="1">
              <a:defRPr/>
            </a:pPr>
            <a:r>
              <a:rPr lang="en-US" dirty="0"/>
              <a:t>Information roll-off</a:t>
            </a:r>
          </a:p>
          <a:p>
            <a:pPr lvl="1" eaLnBrk="1" hangingPunct="1">
              <a:defRPr/>
            </a:pPr>
            <a:r>
              <a:rPr lang="en-US" dirty="0" smtClean="0"/>
              <a:t>Use of the site (publish vs. active communication) </a:t>
            </a:r>
          </a:p>
          <a:p>
            <a:pPr lvl="1" eaLnBrk="1" hangingPunct="1">
              <a:defRPr/>
            </a:pPr>
            <a:r>
              <a:rPr lang="en-US" dirty="0" smtClean="0"/>
              <a:t>How active is the agency</a:t>
            </a:r>
          </a:p>
          <a:p>
            <a:pPr lvl="1" eaLnBrk="1" hangingPunct="1">
              <a:defRPr/>
            </a:pPr>
            <a:r>
              <a:rPr lang="en-US" dirty="0" smtClean="0"/>
              <a:t>Political interest/activity of the agency</a:t>
            </a:r>
          </a:p>
          <a:p>
            <a:pPr lvl="1" eaLnBrk="1" hangingPunct="1">
              <a:defRPr/>
            </a:pPr>
            <a:r>
              <a:rPr lang="en-US" dirty="0" smtClean="0"/>
              <a:t>Likelihood of transfer of other materials</a:t>
            </a:r>
          </a:p>
          <a:p>
            <a:pPr lvl="1" eaLnBrk="1" hangingPunct="1">
              <a:defRPr/>
            </a:pPr>
            <a:r>
              <a:rPr lang="en-US" dirty="0" smtClean="0"/>
              <a:t>Relationship of items on website to collection items</a:t>
            </a:r>
          </a:p>
          <a:p>
            <a:pPr lvl="1" eaLnBrk="1" hangingPunct="1">
              <a:defRPr/>
            </a:pPr>
            <a:r>
              <a:rPr lang="en-US" dirty="0" smtClean="0"/>
              <a:t>Agency determination of record status items on the website</a:t>
            </a:r>
          </a:p>
          <a:p>
            <a:pPr lvl="1" eaLnBrk="1" hangingPunct="1">
              <a:defRPr/>
            </a:pPr>
            <a:r>
              <a:rPr lang="en-US" dirty="0" smtClean="0"/>
              <a:t>Size of crawl/percentage of budget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1600" dirty="0" smtClean="0"/>
              <a:t> 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Big Bucket Considerations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March 2014 start up</a:t>
            </a:r>
          </a:p>
          <a:p>
            <a:pPr lvl="1" eaLnBrk="1" hangingPunct="1">
              <a:defRPr/>
            </a:pPr>
            <a:r>
              <a:rPr lang="en-US" sz="2400" dirty="0"/>
              <a:t>S</a:t>
            </a:r>
            <a:r>
              <a:rPr lang="en-US" sz="2400" dirty="0" smtClean="0"/>
              <a:t>taffing Change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Developed tracking methods</a:t>
            </a:r>
          </a:p>
          <a:p>
            <a:pPr lvl="1" eaLnBrk="1" hangingPunct="1">
              <a:defRPr/>
            </a:pPr>
            <a:r>
              <a:rPr lang="en-US" sz="2400" dirty="0"/>
              <a:t>Begin with low hanging fruit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 (Kick-off!) </a:t>
            </a:r>
            <a:endParaRPr lang="en-US" dirty="0"/>
          </a:p>
        </p:txBody>
      </p:sp>
      <p:pic>
        <p:nvPicPr>
          <p:cNvPr id="35842" name="Picture 2" descr="C:\Users\SJG\Desktop\images\ArchiveIT\4_Fr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7010400" cy="24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0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4572000"/>
          </a:xfrm>
          <a:noFill/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Tracking Seed Decisions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Tracking Crawl Data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419975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290</Words>
  <Application>Microsoft Macintosh PowerPoint</Application>
  <PresentationFormat>On-screen Show (4:3)</PresentationFormat>
  <Paragraphs>72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Paper</vt:lpstr>
      <vt:lpstr>A Systematic Approach to Capturing State Agency Information</vt:lpstr>
      <vt:lpstr>Background</vt:lpstr>
      <vt:lpstr>Guidance for Managing Web Records</vt:lpstr>
      <vt:lpstr>Phase 1   (What do we have?)</vt:lpstr>
      <vt:lpstr>Phase 1.5  (Appraisal)  </vt:lpstr>
      <vt:lpstr>Big Bucket Considerations </vt:lpstr>
      <vt:lpstr>Phase 2  (Kick-off!) </vt:lpstr>
      <vt:lpstr>Tracking Seed Decisions </vt:lpstr>
      <vt:lpstr>Tracking Crawl Data</vt:lpstr>
      <vt:lpstr>Low Hanging Fruit</vt:lpstr>
      <vt:lpstr>What We Ended Up With …..</vt:lpstr>
      <vt:lpstr>Agency Response (thus far…..)</vt:lpstr>
      <vt:lpstr>Next Steps</vt:lpstr>
      <vt:lpstr> Thank You!  Sarah Grimm sarah.grimm@wisconsinhistory.org</vt:lpstr>
    </vt:vector>
  </TitlesOfParts>
  <Company>Wisconsin Historical Society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A. Raye</dc:creator>
  <cp:lastModifiedBy>jjb</cp:lastModifiedBy>
  <cp:revision>31</cp:revision>
  <dcterms:created xsi:type="dcterms:W3CDTF">2008-08-20T19:00:01Z</dcterms:created>
  <dcterms:modified xsi:type="dcterms:W3CDTF">2014-11-18T04:40:30Z</dcterms:modified>
</cp:coreProperties>
</file>