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</p:sldMasterIdLst>
  <p:notesMasterIdLst>
    <p:notesMasterId r:id="rId17"/>
  </p:notesMasterIdLst>
  <p:sldIdLst>
    <p:sldId id="256" r:id="rId3"/>
    <p:sldId id="257" r:id="rId4"/>
    <p:sldId id="259" r:id="rId5"/>
    <p:sldId id="261" r:id="rId6"/>
    <p:sldId id="260" r:id="rId7"/>
    <p:sldId id="262" r:id="rId8"/>
    <p:sldId id="269" r:id="rId9"/>
    <p:sldId id="268" r:id="rId10"/>
    <p:sldId id="264" r:id="rId11"/>
    <p:sldId id="267" r:id="rId12"/>
    <p:sldId id="263" r:id="rId13"/>
    <p:sldId id="265" r:id="rId14"/>
    <p:sldId id="266" r:id="rId15"/>
    <p:sldId id="258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398" autoAdjust="0"/>
  </p:normalViewPr>
  <p:slideViewPr>
    <p:cSldViewPr>
      <p:cViewPr varScale="1">
        <p:scale>
          <a:sx n="67" d="100"/>
          <a:sy n="67" d="100"/>
        </p:scale>
        <p:origin x="-20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7F6F6A-E5D2-4883-89A6-378CA5051E19}" type="datetimeFigureOut">
              <a:rPr lang="en-US"/>
              <a:pPr>
                <a:defRPr/>
              </a:pPr>
              <a:t>11/17/14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8B67E21-7F22-4F20-9A1E-F0971382A6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51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E09DDAF-FA33-4642-A4E0-C46BB570C382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0"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25B335-4C95-48D2-96BF-7D74BC2B774B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B67E21-7F22-4F20-9A1E-F0971382A66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34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B657759-6733-45CA-A80E-09A6F41117AF}" type="slidenum">
              <a:rPr lang="en-US" altLang="en-US" smtClean="0"/>
              <a:pPr eaLnBrk="1" hangingPunct="1"/>
              <a:t>14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19FFD45-15CD-433F-AF6D-CE889B199D12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baseline="0" dirty="0" smtClean="0"/>
              <a:t>	</a:t>
            </a:r>
          </a:p>
          <a:p>
            <a:pPr eaLnBrk="1" hangingPunct="1">
              <a:spcBef>
                <a:spcPct val="0"/>
              </a:spcBef>
            </a:pPr>
            <a:endParaRPr lang="en-US" altLang="en-US" baseline="0" dirty="0" smtClean="0"/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16E836-C49D-4782-A931-923E6BD52BE9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CCD6EDE-2794-47AB-9604-D6D39A76C901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B67E21-7F22-4F20-9A1E-F0971382A66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78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B67E21-7F22-4F20-9A1E-F0971382A66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13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B67E21-7F22-4F20-9A1E-F0971382A66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912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F548361-F158-4574-BE01-1A224DAB3BD9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B67E21-7F22-4F20-9A1E-F0971382A66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7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A2_WHSVERT_4C_ONDAR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381000"/>
            <a:ext cx="1873250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WISHIST_WEB_BrnWh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6302375"/>
            <a:ext cx="295275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572000"/>
            <a:ext cx="6400800" cy="1524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1F3F9-B63C-4E89-B6B7-22C403BD61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574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72F2B-265F-49C7-B0BA-1FB57B7B32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270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8BEA6-8051-4881-B820-A0F0F613E2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359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4E1F3F9-B63C-4E89-B6B7-22C403BD61F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7" descr="A2_WHSVERT_4C_ONDAR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381000"/>
            <a:ext cx="1873250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WISHIST_WEB_BrnWh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6302375"/>
            <a:ext cx="295275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FC12A90-C184-48B2-BFA4-8A1741819BB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155444-C528-4ECB-92CD-8999CB1E937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91BEC7-9DE4-4EC8-B422-9DCB6340B08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0AA9C-8C71-45D5-9FDE-F503BD4DFE0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E7B69-A4BB-4B72-BE56-0F89F764422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C5FD5-B797-46C8-852F-D4CE1FDF657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76DB7898-B359-4334-8175-AD44EAC761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12A90-C184-48B2-BFA4-8A1741819B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2610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EC2819-B7CE-4411-9655-177C2B4DC91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F72F2B-265F-49C7-B0BA-1FB57B7B325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88BEA6-8051-4881-B820-A0F0F613E20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55444-C528-4ECB-92CD-8999CB1E93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095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1BEC7-9DE4-4EC8-B422-9DCB6340B0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591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0AA9C-8C71-45D5-9FDE-F503BD4DFE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9389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E7B69-A4BB-4B72-BE56-0F89F76442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89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C5FD5-B797-46C8-852F-D4CE1FDF65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9931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B7898-B359-4334-8175-AD44EAC761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397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C2819-B7CE-4411-9655-177C2B4DC9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1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rgbClr val="003E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E101930-9608-4C2F-8462-F06E52D58B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1" name="Picture 7" descr="C2_WHSCREST_4C_ONDARK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62663"/>
            <a:ext cx="8382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3200" b="1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E101930-9608-4C2F-8462-F06E52D58B3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7" name="Picture 6" descr="C2_WHSCREST_4C_ONDARK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62663"/>
            <a:ext cx="8382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810000"/>
            <a:ext cx="7772400" cy="2133600"/>
          </a:xfrm>
        </p:spPr>
        <p:txBody>
          <a:bodyPr/>
          <a:lstStyle/>
          <a:p>
            <a:r>
              <a:rPr lang="en-US" altLang="en-US" dirty="0"/>
              <a:t>A Systematic Approach to Capturing State Agency Information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Small agencies without complex content</a:t>
            </a:r>
            <a:br>
              <a:rPr lang="en-US" dirty="0" smtClean="0"/>
            </a:b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Sites with few links, PDFs, videos, and other formats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dirty="0" smtClean="0"/>
          </a:p>
        </p:txBody>
      </p:sp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Low </a:t>
            </a:r>
            <a:r>
              <a:rPr lang="en-US" altLang="en-US" dirty="0"/>
              <a:t>H</a:t>
            </a:r>
            <a:r>
              <a:rPr lang="en-US" altLang="en-US" dirty="0" smtClean="0"/>
              <a:t>anging Fruit</a:t>
            </a:r>
          </a:p>
        </p:txBody>
      </p:sp>
      <p:pic>
        <p:nvPicPr>
          <p:cNvPr id="7172" name="Picture 4" descr="C:\Users\SJG\Desktop\images\ArchiveIT\Ag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276600"/>
            <a:ext cx="6610351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SJG\Desktop\images\ArchiveIT\Riv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19600"/>
            <a:ext cx="5564188" cy="128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Monthly crawls- 6 agencies</a:t>
            </a:r>
            <a:br>
              <a:rPr lang="en-US" altLang="en-US" dirty="0" smtClean="0"/>
            </a:br>
            <a:endParaRPr lang="en-US" altLang="en-US" dirty="0" smtClean="0"/>
          </a:p>
          <a:p>
            <a:pPr eaLnBrk="1" hangingPunct="1"/>
            <a:r>
              <a:rPr lang="en-US" altLang="en-US" dirty="0" smtClean="0"/>
              <a:t>Quarterly crawls- 17 agencies </a:t>
            </a:r>
            <a:br>
              <a:rPr lang="en-US" altLang="en-US" dirty="0" smtClean="0"/>
            </a:br>
            <a:endParaRPr lang="en-US" altLang="en-US" dirty="0" smtClean="0"/>
          </a:p>
          <a:p>
            <a:pPr eaLnBrk="1" hangingPunct="1"/>
            <a:r>
              <a:rPr lang="en-US" altLang="en-US" dirty="0" smtClean="0"/>
              <a:t>Semi-annual- 16 agencies </a:t>
            </a:r>
            <a:br>
              <a:rPr lang="en-US" altLang="en-US" dirty="0" smtClean="0"/>
            </a:br>
            <a:endParaRPr lang="en-US" altLang="en-US" dirty="0" smtClean="0"/>
          </a:p>
          <a:p>
            <a:pPr eaLnBrk="1" hangingPunct="1"/>
            <a:r>
              <a:rPr lang="en-US" altLang="en-US" dirty="0" smtClean="0"/>
              <a:t>Annual - 37 agencies </a:t>
            </a:r>
          </a:p>
        </p:txBody>
      </p:sp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What </a:t>
            </a:r>
            <a:r>
              <a:rPr lang="en-US" altLang="en-US" dirty="0"/>
              <a:t>W</a:t>
            </a:r>
            <a:r>
              <a:rPr lang="en-US" altLang="en-US" dirty="0" smtClean="0"/>
              <a:t>e Ended Up With …..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The fact we are crawling their websites……</a:t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Frequency of crawls……….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More communication…….</a:t>
            </a:r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Agency Response (thus far…..)</a:t>
            </a:r>
          </a:p>
        </p:txBody>
      </p:sp>
      <p:pic>
        <p:nvPicPr>
          <p:cNvPr id="13316" name="Picture 4" descr="C:\Users\SJG\Desktop\images\ArchiveIT\9_Happ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747838"/>
            <a:ext cx="1079443" cy="114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SJG\Desktop\images\ArchiveIT\9_silen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849827"/>
            <a:ext cx="1188773" cy="118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Users\SJG\Desktop\images\ArchiveIT\9_comm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533" y="4428066"/>
            <a:ext cx="1342184" cy="121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Completing the scheduled crawls</a:t>
            </a:r>
            <a:br>
              <a:rPr lang="en-US" dirty="0" smtClean="0"/>
            </a:b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Issuing a program year-in-review</a:t>
            </a:r>
            <a:br>
              <a:rPr lang="en-US" dirty="0" smtClean="0"/>
            </a:b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Cataloging crawls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dirty="0" smtClean="0"/>
          </a:p>
        </p:txBody>
      </p:sp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Next Steps</a:t>
            </a:r>
          </a:p>
        </p:txBody>
      </p:sp>
      <p:pic>
        <p:nvPicPr>
          <p:cNvPr id="14340" name="Picture 4" descr="C:\Users\SJG\Desktop\images\ArchiveIT\10_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971800"/>
            <a:ext cx="2298069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19100" y="3200400"/>
            <a:ext cx="8305800" cy="1981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Thank You!</a:t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Sarah Grimm</a:t>
            </a:r>
            <a:br>
              <a:rPr lang="en-US" altLang="en-US" dirty="0" smtClean="0"/>
            </a:br>
            <a:r>
              <a:rPr lang="en-US" altLang="en-US" sz="3600" dirty="0" smtClean="0"/>
              <a:t>sarah.grimm@wisconsinhistory.org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914400" y="5715000"/>
            <a:ext cx="7315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6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8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4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 b="1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400">
                <a:latin typeface="Garamond" pitchFamily="18" charset="0"/>
              </a:rPr>
              <a:t>Collecting, Preserving and Sharing Stories Since 1846</a:t>
            </a:r>
            <a:endParaRPr lang="en-US" altLang="en-US" sz="400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34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WHS joined Archive-It in the fall of 2010</a:t>
            </a:r>
          </a:p>
          <a:p>
            <a:pPr eaLnBrk="1" hangingPunct="1"/>
            <a:r>
              <a:rPr lang="en-US" altLang="en-US" dirty="0" smtClean="0"/>
              <a:t>Began capturing state information with the capture of Governor Jim Doyle’s websites at the end of the administration</a:t>
            </a:r>
          </a:p>
          <a:p>
            <a:pPr eaLnBrk="1" hangingPunct="1"/>
            <a:r>
              <a:rPr lang="en-US" altLang="en-US" dirty="0" smtClean="0"/>
              <a:t>“Just in time” collecting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Background</a:t>
            </a:r>
          </a:p>
        </p:txBody>
      </p:sp>
      <p:pic>
        <p:nvPicPr>
          <p:cNvPr id="4100" name="Picture 4" descr="C:\Users\SJG\Desktop\images\ArchiveIT\1_GA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523" y="3362619"/>
            <a:ext cx="3250406" cy="294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SJG\Desktop\images\ArchiveIT\1_Gogebi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953000"/>
            <a:ext cx="3048000" cy="98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SJG\Desktop\images\ArchiveIT\1_doyl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6" y="533400"/>
            <a:ext cx="1809750" cy="143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Defines web records</a:t>
            </a:r>
          </a:p>
          <a:p>
            <a:pPr eaLnBrk="1" hangingPunct="1"/>
            <a:r>
              <a:rPr lang="en-US" altLang="en-US" dirty="0" smtClean="0"/>
              <a:t>Outlines roles and responsibilities for managing web content</a:t>
            </a:r>
          </a:p>
          <a:p>
            <a:pPr eaLnBrk="1" hangingPunct="1"/>
            <a:r>
              <a:rPr lang="en-US" altLang="en-US" dirty="0" smtClean="0"/>
              <a:t>Discusses retention and disposition of websites</a:t>
            </a:r>
          </a:p>
          <a:p>
            <a:pPr lvl="1" eaLnBrk="1" hangingPunct="1"/>
            <a:r>
              <a:rPr lang="en-US" altLang="en-US" dirty="0" smtClean="0"/>
              <a:t>Recommends “</a:t>
            </a:r>
            <a:r>
              <a:rPr lang="en-US" altLang="en-US" i="1" dirty="0" smtClean="0"/>
              <a:t>capturing web content to document compliance with state laws and regulations”</a:t>
            </a:r>
          </a:p>
        </p:txBody>
      </p:sp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en-US" i="1" dirty="0" smtClean="0"/>
              <a:t>Guidance for Managing Web Records</a:t>
            </a:r>
            <a:endParaRPr lang="en-US" altLang="en-US" dirty="0" smtClean="0"/>
          </a:p>
        </p:txBody>
      </p:sp>
      <p:pic>
        <p:nvPicPr>
          <p:cNvPr id="5124" name="Picture 4" descr="C:\Users\SJG\Desktop\images\ArchiveIT\2_we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231101"/>
            <a:ext cx="5486400" cy="201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4038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August 2013 start up</a:t>
            </a:r>
          </a:p>
          <a:p>
            <a:pPr lvl="1" eaLnBrk="1" hangingPunct="1">
              <a:defRPr/>
            </a:pPr>
            <a:r>
              <a:rPr lang="en-US" sz="2400" dirty="0" smtClean="0"/>
              <a:t>All agencies added as seeds</a:t>
            </a:r>
          </a:p>
          <a:p>
            <a:pPr lvl="1" eaLnBrk="1" hangingPunct="1">
              <a:defRPr/>
            </a:pPr>
            <a:r>
              <a:rPr lang="en-US" sz="2400" dirty="0" smtClean="0"/>
              <a:t>Metadata was added (Dublin Core)</a:t>
            </a:r>
          </a:p>
          <a:p>
            <a:pPr lvl="1" eaLnBrk="1" hangingPunct="1">
              <a:defRPr/>
            </a:pPr>
            <a:r>
              <a:rPr lang="en-US" sz="2400" dirty="0" smtClean="0"/>
              <a:t>Initial site evaluations completed</a:t>
            </a:r>
          </a:p>
          <a:p>
            <a:pPr lvl="1" eaLnBrk="1" hangingPunct="1">
              <a:defRPr/>
            </a:pPr>
            <a:r>
              <a:rPr lang="en-US" sz="2400" dirty="0" smtClean="0"/>
              <a:t>Ended September 1, 2013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dirty="0" smtClean="0"/>
          </a:p>
        </p:txBody>
      </p:sp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Phase 1   (What do we have?)</a:t>
            </a:r>
          </a:p>
        </p:txBody>
      </p:sp>
      <p:pic>
        <p:nvPicPr>
          <p:cNvPr id="6148" name="Picture 4" descr="C:\Users\SJG\Desktop\images\BPE2014\8_Do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4987925"/>
            <a:ext cx="104775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SJG\Desktop\images\BPE2014\8_gov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550" y="1676400"/>
            <a:ext cx="1533525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SJG\Desktop\images\BPE2014\8_Co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50" y="4616450"/>
            <a:ext cx="15621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SJG\Desktop\images\BPE2014\8_DNR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50" y="3511550"/>
            <a:ext cx="233362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     Traditional archival            VS.              Big </a:t>
            </a:r>
            <a:r>
              <a:rPr lang="en-US" altLang="en-US" dirty="0"/>
              <a:t>bucket </a:t>
            </a:r>
            <a:endParaRPr lang="en-US" altLang="en-US" dirty="0" smtClean="0"/>
          </a:p>
          <a:p>
            <a:pPr marL="0" indent="0">
              <a:buNone/>
            </a:pPr>
            <a:r>
              <a:rPr lang="en-US" altLang="en-US" dirty="0"/>
              <a:t> </a:t>
            </a:r>
            <a:r>
              <a:rPr lang="en-US" altLang="en-US" dirty="0" smtClean="0"/>
              <a:t>           appraisal                                             </a:t>
            </a:r>
            <a:r>
              <a:rPr lang="en-US" altLang="en-US" dirty="0" err="1" smtClean="0"/>
              <a:t>appraisal</a:t>
            </a:r>
            <a:endParaRPr lang="en-US" altLang="en-US" dirty="0"/>
          </a:p>
          <a:p>
            <a:pPr marL="0" indent="0" eaLnBrk="1" hangingPunct="1">
              <a:buFontTx/>
              <a:buNone/>
            </a:pPr>
            <a:endParaRPr lang="en-US" altLang="en-US" dirty="0" smtClean="0"/>
          </a:p>
          <a:p>
            <a:pPr marL="0" indent="0" eaLnBrk="1" hangingPunct="1">
              <a:buFontTx/>
              <a:buNone/>
            </a:pPr>
            <a:endParaRPr lang="en-US" altLang="en-US" dirty="0" smtClean="0"/>
          </a:p>
          <a:p>
            <a:pPr marL="0" indent="0" eaLnBrk="1" hangingPunct="1">
              <a:buFontTx/>
              <a:buNone/>
            </a:pPr>
            <a:endParaRPr lang="en-US" altLang="en-US" dirty="0" smtClean="0"/>
          </a:p>
        </p:txBody>
      </p:sp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Phase 1.5  (Appraisal)  </a:t>
            </a:r>
          </a:p>
        </p:txBody>
      </p:sp>
      <p:pic>
        <p:nvPicPr>
          <p:cNvPr id="8196" name="Picture 4" descr="C:\Users\SJG\Desktop\images\ArchiveIT\3_apprais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05200"/>
            <a:ext cx="3291468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SJG\Desktop\images\ArchiveIT\3_bucke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820988"/>
            <a:ext cx="2347912" cy="324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eaLnBrk="1" hangingPunct="1">
              <a:defRPr/>
            </a:pPr>
            <a:r>
              <a:rPr lang="en-US" dirty="0" smtClean="0"/>
              <a:t>How frequently the site appears to be updated</a:t>
            </a:r>
          </a:p>
          <a:p>
            <a:pPr lvl="1">
              <a:defRPr/>
            </a:pPr>
            <a:r>
              <a:rPr lang="en-US" dirty="0"/>
              <a:t>Information roll-off</a:t>
            </a:r>
          </a:p>
          <a:p>
            <a:pPr lvl="1" eaLnBrk="1" hangingPunct="1">
              <a:defRPr/>
            </a:pPr>
            <a:r>
              <a:rPr lang="en-US" dirty="0" smtClean="0"/>
              <a:t>Use of the site (publish vs. active communication) </a:t>
            </a:r>
          </a:p>
          <a:p>
            <a:pPr lvl="1" eaLnBrk="1" hangingPunct="1">
              <a:defRPr/>
            </a:pPr>
            <a:r>
              <a:rPr lang="en-US" dirty="0" smtClean="0"/>
              <a:t>How active is the agency</a:t>
            </a:r>
          </a:p>
          <a:p>
            <a:pPr lvl="1" eaLnBrk="1" hangingPunct="1">
              <a:defRPr/>
            </a:pPr>
            <a:r>
              <a:rPr lang="en-US" dirty="0" smtClean="0"/>
              <a:t>Political interest/activity of the agency</a:t>
            </a:r>
          </a:p>
          <a:p>
            <a:pPr lvl="1" eaLnBrk="1" hangingPunct="1">
              <a:defRPr/>
            </a:pPr>
            <a:r>
              <a:rPr lang="en-US" dirty="0" smtClean="0"/>
              <a:t>Likelihood of transfer of other materials</a:t>
            </a:r>
          </a:p>
          <a:p>
            <a:pPr lvl="1" eaLnBrk="1" hangingPunct="1">
              <a:defRPr/>
            </a:pPr>
            <a:r>
              <a:rPr lang="en-US" dirty="0" smtClean="0"/>
              <a:t>Relationship of items on website to collection items</a:t>
            </a:r>
          </a:p>
          <a:p>
            <a:pPr lvl="1" eaLnBrk="1" hangingPunct="1">
              <a:defRPr/>
            </a:pPr>
            <a:r>
              <a:rPr lang="en-US" dirty="0" smtClean="0"/>
              <a:t>Agency determination of record status items on the website</a:t>
            </a:r>
          </a:p>
          <a:p>
            <a:pPr lvl="1" eaLnBrk="1" hangingPunct="1">
              <a:defRPr/>
            </a:pPr>
            <a:r>
              <a:rPr lang="en-US" dirty="0" smtClean="0"/>
              <a:t>Size of crawl/percentage of budget</a:t>
            </a:r>
          </a:p>
          <a:p>
            <a:pPr marL="0" indent="0" eaLnBrk="1" hangingPunct="1">
              <a:buFontTx/>
              <a:buNone/>
              <a:defRPr/>
            </a:pPr>
            <a:endParaRPr lang="en-US" sz="1600" dirty="0" smtClean="0"/>
          </a:p>
          <a:p>
            <a:pPr marL="0" indent="0" eaLnBrk="1" hangingPunct="1">
              <a:buFontTx/>
              <a:buNone/>
              <a:defRPr/>
            </a:pPr>
            <a:r>
              <a:rPr lang="en-US" sz="1600" dirty="0" smtClean="0"/>
              <a:t> </a:t>
            </a:r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Big Bucket Considerations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/>
              <a:t>March 2014 start up</a:t>
            </a:r>
          </a:p>
          <a:p>
            <a:pPr lvl="1" eaLnBrk="1" hangingPunct="1">
              <a:defRPr/>
            </a:pPr>
            <a:r>
              <a:rPr lang="en-US" sz="2400" dirty="0"/>
              <a:t>S</a:t>
            </a:r>
            <a:r>
              <a:rPr lang="en-US" sz="2400" dirty="0" smtClean="0"/>
              <a:t>taffing Change</a:t>
            </a:r>
            <a:endParaRPr lang="en-US" sz="2400" dirty="0"/>
          </a:p>
          <a:p>
            <a:pPr lvl="1" eaLnBrk="1" hangingPunct="1">
              <a:defRPr/>
            </a:pPr>
            <a:r>
              <a:rPr lang="en-US" sz="2400" dirty="0"/>
              <a:t>Developed tracking methods</a:t>
            </a:r>
          </a:p>
          <a:p>
            <a:pPr lvl="1" eaLnBrk="1" hangingPunct="1">
              <a:defRPr/>
            </a:pPr>
            <a:r>
              <a:rPr lang="en-US" sz="2400" dirty="0"/>
              <a:t>Begin with low hanging fruit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2  (Kick-off!) </a:t>
            </a:r>
            <a:endParaRPr lang="en-US" dirty="0"/>
          </a:p>
        </p:txBody>
      </p:sp>
      <p:pic>
        <p:nvPicPr>
          <p:cNvPr id="35842" name="Picture 2" descr="C:\Users\SJG\Desktop\images\ArchiveIT\4_Frui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733800"/>
            <a:ext cx="7010400" cy="247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807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8229600" cy="4572000"/>
          </a:xfrm>
          <a:noFill/>
        </p:spPr>
      </p:pic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Tracking Seed Decisions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Tracking Crawl Data</a:t>
            </a: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419975" cy="445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290</Words>
  <Application>Microsoft Macintosh PowerPoint</Application>
  <PresentationFormat>On-screen Show (4:3)</PresentationFormat>
  <Paragraphs>72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Default Design</vt:lpstr>
      <vt:lpstr>Paper</vt:lpstr>
      <vt:lpstr>A Systematic Approach to Capturing State Agency Information</vt:lpstr>
      <vt:lpstr>Background</vt:lpstr>
      <vt:lpstr>Guidance for Managing Web Records</vt:lpstr>
      <vt:lpstr>Phase 1   (What do we have?)</vt:lpstr>
      <vt:lpstr>Phase 1.5  (Appraisal)  </vt:lpstr>
      <vt:lpstr>Big Bucket Considerations </vt:lpstr>
      <vt:lpstr>Phase 2  (Kick-off!) </vt:lpstr>
      <vt:lpstr>Tracking Seed Decisions </vt:lpstr>
      <vt:lpstr>Tracking Crawl Data</vt:lpstr>
      <vt:lpstr>Low Hanging Fruit</vt:lpstr>
      <vt:lpstr>What We Ended Up With …..</vt:lpstr>
      <vt:lpstr>Agency Response (thus far…..)</vt:lpstr>
      <vt:lpstr>Next Steps</vt:lpstr>
      <vt:lpstr> Thank You!  Sarah Grimm sarah.grimm@wisconsinhistory.org</vt:lpstr>
    </vt:vector>
  </TitlesOfParts>
  <Company>Wisconsin Historical Society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Julie A. Raye</dc:creator>
  <cp:lastModifiedBy>jjb</cp:lastModifiedBy>
  <cp:revision>31</cp:revision>
  <dcterms:created xsi:type="dcterms:W3CDTF">2008-08-20T19:00:01Z</dcterms:created>
  <dcterms:modified xsi:type="dcterms:W3CDTF">2014-11-18T04:40:30Z</dcterms:modified>
</cp:coreProperties>
</file>