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26"/>
  </p:notesMasterIdLst>
  <p:sldIdLst>
    <p:sldId id="266" r:id="rId2"/>
    <p:sldId id="286" r:id="rId3"/>
    <p:sldId id="313" r:id="rId4"/>
    <p:sldId id="304" r:id="rId5"/>
    <p:sldId id="292" r:id="rId6"/>
    <p:sldId id="301" r:id="rId7"/>
    <p:sldId id="296" r:id="rId8"/>
    <p:sldId id="314" r:id="rId9"/>
    <p:sldId id="315" r:id="rId10"/>
    <p:sldId id="297" r:id="rId11"/>
    <p:sldId id="309" r:id="rId12"/>
    <p:sldId id="316" r:id="rId13"/>
    <p:sldId id="295" r:id="rId14"/>
    <p:sldId id="312" r:id="rId15"/>
    <p:sldId id="308" r:id="rId16"/>
    <p:sldId id="302" r:id="rId17"/>
    <p:sldId id="300" r:id="rId18"/>
    <p:sldId id="267" r:id="rId19"/>
    <p:sldId id="289" r:id="rId20"/>
    <p:sldId id="305" r:id="rId21"/>
    <p:sldId id="290" r:id="rId22"/>
    <p:sldId id="294" r:id="rId23"/>
    <p:sldId id="291" r:id="rId24"/>
    <p:sldId id="30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44859" autoAdjust="0"/>
    <p:restoredTop sz="94660"/>
  </p:normalViewPr>
  <p:slideViewPr>
    <p:cSldViewPr snapToGrid="0" snapToObjects="1">
      <p:cViewPr>
        <p:scale>
          <a:sx n="95" d="100"/>
          <a:sy n="95" d="100"/>
        </p:scale>
        <p:origin x="64" y="-4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C5A16-B410-9F4F-98AC-F15D2FAED36C}" type="datetimeFigureOut">
              <a:rPr lang="en-US" smtClean="0"/>
              <a:pPr/>
              <a:t>11/17/14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D476B-C648-EA4E-BDC1-6659B0CDDFD2}" type="slidenum">
              <a:rPr lang="en-US" smtClean="0"/>
              <a:pPr/>
              <a:t>‹#›</a:t>
            </a:fld>
            <a:endParaRPr lang="en-US" dirty="0"/>
          </a:p>
        </p:txBody>
      </p:sp>
    </p:spTree>
    <p:extLst>
      <p:ext uri="{BB962C8B-B14F-4D97-AF65-F5344CB8AC3E}">
        <p14:creationId xmlns:p14="http://schemas.microsoft.com/office/powerpoint/2010/main" val="19112387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Anything else we want to highlight?</a:t>
            </a:r>
          </a:p>
          <a:p>
            <a:endParaRPr lang="en-US" dirty="0"/>
          </a:p>
        </p:txBody>
      </p:sp>
      <p:sp>
        <p:nvSpPr>
          <p:cNvPr id="4" name="Slide Number Placeholder 3"/>
          <p:cNvSpPr>
            <a:spLocks noGrp="1"/>
          </p:cNvSpPr>
          <p:nvPr>
            <p:ph type="sldNum" sz="quarter" idx="10"/>
          </p:nvPr>
        </p:nvSpPr>
        <p:spPr/>
        <p:txBody>
          <a:bodyPr/>
          <a:lstStyle/>
          <a:p>
            <a:fld id="{B23D476B-C648-EA4E-BDC1-6659B0CDDFD2}" type="slidenum">
              <a:rPr lang="en-US" smtClean="0"/>
              <a:pPr/>
              <a:t>2</a:t>
            </a:fld>
            <a:endParaRPr lang="en-US" dirty="0"/>
          </a:p>
        </p:txBody>
      </p:sp>
    </p:spTree>
    <p:extLst>
      <p:ext uri="{BB962C8B-B14F-4D97-AF65-F5344CB8AC3E}">
        <p14:creationId xmlns:p14="http://schemas.microsoft.com/office/powerpoint/2010/main" val="190337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*Use these to send requests/ideas/ to AIT team (how do we set this channel up for them and us so streamlined) </a:t>
            </a:r>
            <a:r>
              <a:rPr lang="en-US" sz="1200" i="1" dirty="0" err="1" smtClean="0"/>
              <a:t>google</a:t>
            </a:r>
            <a:r>
              <a:rPr lang="en-US" sz="1200" i="1" dirty="0" smtClean="0"/>
              <a:t> doc? Email list serve? 5.0 forum in </a:t>
            </a:r>
            <a:r>
              <a:rPr lang="en-US" sz="1200" i="1" dirty="0" err="1" smtClean="0"/>
              <a:t>zen</a:t>
            </a:r>
            <a:r>
              <a:rPr lang="en-US" sz="1200" i="1" dirty="0" smtClean="0"/>
              <a:t> desk?</a:t>
            </a:r>
          </a:p>
          <a:p>
            <a:endParaRPr lang="en-US" dirty="0"/>
          </a:p>
        </p:txBody>
      </p:sp>
      <p:sp>
        <p:nvSpPr>
          <p:cNvPr id="4" name="Slide Number Placeholder 3"/>
          <p:cNvSpPr>
            <a:spLocks noGrp="1"/>
          </p:cNvSpPr>
          <p:nvPr>
            <p:ph type="sldNum" sz="quarter" idx="10"/>
          </p:nvPr>
        </p:nvSpPr>
        <p:spPr/>
        <p:txBody>
          <a:bodyPr/>
          <a:lstStyle/>
          <a:p>
            <a:fld id="{B23D476B-C648-EA4E-BDC1-6659B0CDDFD2}" type="slidenum">
              <a:rPr lang="en-US" smtClean="0"/>
              <a:pPr/>
              <a:t>5</a:t>
            </a:fld>
            <a:endParaRPr lang="en-US" dirty="0"/>
          </a:p>
        </p:txBody>
      </p:sp>
    </p:spTree>
    <p:extLst>
      <p:ext uri="{BB962C8B-B14F-4D97-AF65-F5344CB8AC3E}">
        <p14:creationId xmlns:p14="http://schemas.microsoft.com/office/powerpoint/2010/main" val="374975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The new UI features a cleaner layout and aesthetic that is more intuitive, user friendly, better highlights important features, and streamlines the work flow for users. It also features dynamic charts and visualizations that help summarize and communicate key crawl, collection, and account information. </a:t>
            </a:r>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Ted our designer and Solomon our UI specialist. Many of you may remember Solomon who came to last years partner meeting. Your feedback on the interface and ideas for design and functionality was very very important in this development.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23D476B-C648-EA4E-BDC1-6659B0CDDFD2}" type="slidenum">
              <a:rPr lang="en-US" smtClean="0"/>
              <a:pPr/>
              <a:t>8</a:t>
            </a:fld>
            <a:endParaRPr lang="en-US" dirty="0"/>
          </a:p>
        </p:txBody>
      </p:sp>
    </p:spTree>
    <p:extLst>
      <p:ext uri="{BB962C8B-B14F-4D97-AF65-F5344CB8AC3E}">
        <p14:creationId xmlns:p14="http://schemas.microsoft.com/office/powerpoint/2010/main" val="223990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software</a:t>
            </a:r>
            <a:r>
              <a:rPr lang="en-US" baseline="0" dirty="0" smtClean="0"/>
              <a:t> tools that we used to develop 5.0. </a:t>
            </a:r>
          </a:p>
          <a:p>
            <a:endParaRPr lang="en-US" baseline="0" dirty="0" smtClean="0"/>
          </a:p>
          <a:p>
            <a:r>
              <a:rPr lang="en-US" baseline="0" dirty="0" smtClean="0"/>
              <a:t>Druid- Is what we use processes reports data allowing us implement the new reports interface with more visual components like graphs and charts. Druid is </a:t>
            </a:r>
            <a:r>
              <a:rPr lang="en-US" dirty="0" smtClean="0"/>
              <a:t>real time exploratory analytics system that works on large datasets stored in </a:t>
            </a:r>
            <a:r>
              <a:rPr lang="en-US" dirty="0" err="1" smtClean="0"/>
              <a:t>Hadoop</a:t>
            </a:r>
            <a:r>
              <a:rPr lang="en-US" dirty="0" smtClean="0"/>
              <a:t>.</a:t>
            </a:r>
            <a:r>
              <a:rPr lang="en-US" baseline="0" dirty="0" smtClean="0"/>
              <a:t> </a:t>
            </a:r>
            <a:r>
              <a:rPr lang="en-US" dirty="0" err="1" smtClean="0"/>
              <a:t>Vinay</a:t>
            </a:r>
            <a:r>
              <a:rPr lang="en-US" dirty="0" smtClean="0"/>
              <a:t> and our web</a:t>
            </a:r>
            <a:r>
              <a:rPr lang="en-US" baseline="0" dirty="0" smtClean="0"/>
              <a:t> application developer, </a:t>
            </a:r>
            <a:r>
              <a:rPr lang="en-US" dirty="0" smtClean="0"/>
              <a:t>James</a:t>
            </a:r>
            <a:r>
              <a:rPr lang="en-US" baseline="0" dirty="0" smtClean="0"/>
              <a:t> put in long hours wrestling with Druid and making sure it served our needs, so thank you to them for their work.</a:t>
            </a:r>
          </a:p>
          <a:p>
            <a:endParaRPr lang="en-US" baseline="0" dirty="0" smtClean="0"/>
          </a:p>
          <a:p>
            <a:r>
              <a:rPr lang="en-US" baseline="0" dirty="0" err="1" smtClean="0"/>
              <a:t>Django</a:t>
            </a:r>
            <a:r>
              <a:rPr lang="en-US" baseline="0" dirty="0" smtClean="0"/>
              <a:t> python framework that used to build the software that powers 5.0</a:t>
            </a:r>
          </a:p>
          <a:p>
            <a:endParaRPr lang="en-US" baseline="0" dirty="0" smtClean="0"/>
          </a:p>
          <a:p>
            <a:r>
              <a:rPr lang="en-US" baseline="0" dirty="0" smtClean="0"/>
              <a:t>Works hand in hand with </a:t>
            </a:r>
            <a:r>
              <a:rPr lang="en-US" baseline="0" dirty="0" err="1" smtClean="0"/>
              <a:t>AngularJS</a:t>
            </a:r>
            <a:r>
              <a:rPr lang="en-US" baseline="0" dirty="0" smtClean="0"/>
              <a:t> . This </a:t>
            </a:r>
            <a:r>
              <a:rPr lang="en-US" dirty="0" smtClean="0"/>
              <a:t>open source web application framework that </a:t>
            </a:r>
            <a:r>
              <a:rPr lang="en-US" baseline="0" dirty="0" smtClean="0"/>
              <a:t>builds </a:t>
            </a:r>
            <a:r>
              <a:rPr lang="en-US" dirty="0" smtClean="0"/>
              <a:t>the frontend for the Archive-It 5.0 Application.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3D476B-C648-EA4E-BDC1-6659B0CDDFD2}" type="slidenum">
              <a:rPr lang="en-US" smtClean="0"/>
              <a:pPr/>
              <a:t>9</a:t>
            </a:fld>
            <a:endParaRPr lang="en-US" dirty="0"/>
          </a:p>
        </p:txBody>
      </p:sp>
    </p:spTree>
    <p:extLst>
      <p:ext uri="{BB962C8B-B14F-4D97-AF65-F5344CB8AC3E}">
        <p14:creationId xmlns:p14="http://schemas.microsoft.com/office/powerpoint/2010/main" val="119001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feature was lead by our engineer Kelsey, so thanks to Kelsey for pushing this one through!</a:t>
            </a:r>
            <a:endParaRPr lang="en-US" dirty="0" smtClean="0"/>
          </a:p>
          <a:p>
            <a:endParaRPr lang="en-US" dirty="0" smtClean="0"/>
          </a:p>
          <a:p>
            <a:r>
              <a:rPr lang="en-US" dirty="0" smtClean="0"/>
              <a:t>Now going to turn it over to Lori who is going to talk</a:t>
            </a:r>
            <a:r>
              <a:rPr lang="en-US" baseline="0" dirty="0" smtClean="0"/>
              <a:t> about 5.0 Reports and what’s on the horizon for 5.0 coming up in 2015</a:t>
            </a:r>
            <a:endParaRPr lang="en-US" dirty="0"/>
          </a:p>
        </p:txBody>
      </p:sp>
      <p:sp>
        <p:nvSpPr>
          <p:cNvPr id="4" name="Slide Number Placeholder 3"/>
          <p:cNvSpPr>
            <a:spLocks noGrp="1"/>
          </p:cNvSpPr>
          <p:nvPr>
            <p:ph type="sldNum" sz="quarter" idx="10"/>
          </p:nvPr>
        </p:nvSpPr>
        <p:spPr/>
        <p:txBody>
          <a:bodyPr/>
          <a:lstStyle/>
          <a:p>
            <a:fld id="{B23D476B-C648-EA4E-BDC1-6659B0CDDFD2}" type="slidenum">
              <a:rPr lang="en-US" smtClean="0"/>
              <a:pPr/>
              <a:t>12</a:t>
            </a:fld>
            <a:endParaRPr lang="en-US" dirty="0"/>
          </a:p>
        </p:txBody>
      </p:sp>
    </p:spTree>
    <p:extLst>
      <p:ext uri="{BB962C8B-B14F-4D97-AF65-F5344CB8AC3E}">
        <p14:creationId xmlns:p14="http://schemas.microsoft.com/office/powerpoint/2010/main" val="126728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838200" y="1905000"/>
            <a:ext cx="7313613" cy="4056062"/>
          </a:xfrm>
        </p:spPr>
        <p:txBody>
          <a:bodyPr/>
          <a:lstStyle>
            <a:lvl1pPr>
              <a:buFont typeface="Courier New"/>
              <a:buChar char="o"/>
              <a:defRPr/>
            </a:lvl1pPr>
            <a:lvl2pPr>
              <a:buFont typeface="Courier New"/>
              <a:buChar char="o"/>
              <a:defRPr/>
            </a:lvl2pPr>
            <a:lvl3pPr>
              <a:buFont typeface="Courier New"/>
              <a:buChar char="o"/>
              <a:defRPr/>
            </a:lvl3pPr>
            <a:lvl4pPr>
              <a:buFont typeface="Courier New"/>
              <a:buChar char="o"/>
              <a:defRPr/>
            </a:lvl4pPr>
            <a:lvl5pPr>
              <a:buFont typeface="Courier New"/>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19C31431-425F-6E44-8D75-46B794A7971E}" type="datetimeFigureOut">
              <a:rPr lang="en-US" smtClean="0"/>
              <a:pPr/>
              <a:t>11/17/14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20022C0-57AD-214F-A0AF-23A812B2F8E6}" type="slidenum">
              <a:rPr lang="en-US" smtClean="0"/>
              <a:pPr/>
              <a:t>‹#›</a:t>
            </a:fld>
            <a:endParaRPr lang="en-US" dirty="0"/>
          </a:p>
        </p:txBody>
      </p:sp>
    </p:spTree>
    <p:extLst>
      <p:ext uri="{BB962C8B-B14F-4D97-AF65-F5344CB8AC3E}">
        <p14:creationId xmlns:p14="http://schemas.microsoft.com/office/powerpoint/2010/main" val="3887617286"/>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a:ea typeface="+mj-ea"/>
                <a:cs typeface="Times New Roman"/>
              </a:defRPr>
            </a:lvl1pPr>
          </a:lstStyle>
          <a:p>
            <a:r>
              <a:rPr lang="en-US" smtClean="0"/>
              <a:t>Click to edit Master title style</a:t>
            </a:r>
            <a:endParaRPr dirty="0"/>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Times New Roman"/>
                <a:ea typeface="+mn-ea"/>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C31431-425F-6E44-8D75-46B794A7971E}" type="datetimeFigureOut">
              <a:rPr lang="en-US" smtClean="0"/>
              <a:pPr/>
              <a:t>11/17/14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20022C0-57AD-214F-A0AF-23A812B2F8E6}" type="slidenum">
              <a:rPr lang="en-US" smtClean="0"/>
              <a:pPr/>
              <a:t>‹#›</a:t>
            </a:fld>
            <a:endParaRPr lang="en-US" dirty="0"/>
          </a:p>
        </p:txBody>
      </p:sp>
    </p:spTree>
    <p:extLst>
      <p:ext uri="{BB962C8B-B14F-4D97-AF65-F5344CB8AC3E}">
        <p14:creationId xmlns:p14="http://schemas.microsoft.com/office/powerpoint/2010/main" val="1080950245"/>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0387" y="304800"/>
            <a:ext cx="7313613" cy="868362"/>
          </a:xfrm>
        </p:spPr>
        <p:txBody>
          <a:bodyPr/>
          <a:lstStyle>
            <a:lvl1pPr>
              <a:defRPr>
                <a:latin typeface="Times New Roman"/>
                <a:cs typeface="Times New Roman"/>
              </a:defRPr>
            </a:lvl1pPr>
          </a:lstStyle>
          <a:p>
            <a:r>
              <a:rPr lang="en-US" smtClean="0"/>
              <a:t>Click to edit Master title style</a:t>
            </a:r>
            <a:endParaRPr dirty="0"/>
          </a:p>
        </p:txBody>
      </p:sp>
      <p:sp>
        <p:nvSpPr>
          <p:cNvPr id="3" name="Date Placeholder 3"/>
          <p:cNvSpPr>
            <a:spLocks noGrp="1"/>
          </p:cNvSpPr>
          <p:nvPr>
            <p:ph type="dt" sz="half" idx="10"/>
          </p:nvPr>
        </p:nvSpPr>
        <p:spPr/>
        <p:txBody>
          <a:bodyPr/>
          <a:lstStyle>
            <a:lvl1pPr>
              <a:defRPr/>
            </a:lvl1pPr>
          </a:lstStyle>
          <a:p>
            <a:fld id="{19C31431-425F-6E44-8D75-46B794A7971E}" type="datetimeFigureOut">
              <a:rPr lang="en-US" smtClean="0"/>
              <a:pPr/>
              <a:t>11/17/14</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320022C0-57AD-214F-A0AF-23A812B2F8E6}" type="slidenum">
              <a:rPr lang="en-US" smtClean="0"/>
              <a:pPr/>
              <a:t>‹#›</a:t>
            </a:fld>
            <a:endParaRPr lang="en-US" dirty="0"/>
          </a:p>
        </p:txBody>
      </p:sp>
    </p:spTree>
    <p:extLst>
      <p:ext uri="{BB962C8B-B14F-4D97-AF65-F5344CB8AC3E}">
        <p14:creationId xmlns:p14="http://schemas.microsoft.com/office/powerpoint/2010/main" val="3454795505"/>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9C31431-425F-6E44-8D75-46B794A7971E}" type="datetimeFigureOut">
              <a:rPr lang="en-US" smtClean="0"/>
              <a:pPr/>
              <a:t>11/17/14</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320022C0-57AD-214F-A0AF-23A812B2F8E6}" type="slidenum">
              <a:rPr lang="en-US" smtClean="0"/>
              <a:pPr/>
              <a:t>‹#›</a:t>
            </a:fld>
            <a:endParaRPr lang="en-US" dirty="0"/>
          </a:p>
        </p:txBody>
      </p:sp>
    </p:spTree>
    <p:extLst>
      <p:ext uri="{BB962C8B-B14F-4D97-AF65-F5344CB8AC3E}">
        <p14:creationId xmlns:p14="http://schemas.microsoft.com/office/powerpoint/2010/main" val="2613688413"/>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914400" y="1735138"/>
            <a:ext cx="731361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62863" y="6315075"/>
            <a:ext cx="1295400" cy="265113"/>
          </a:xfrm>
          <a:prstGeom prst="rect">
            <a:avLst/>
          </a:prstGeom>
        </p:spPr>
        <p:txBody>
          <a:bodyPr vert="horz" wrap="square" lIns="91440" tIns="45720" rIns="91440" bIns="45720" numCol="1" anchor="ctr" anchorCtr="0" compatLnSpc="1">
            <a:prstTxWarp prst="textNoShape">
              <a:avLst/>
            </a:prstTxWarp>
          </a:bodyPr>
          <a:lstStyle>
            <a:lvl1pPr algn="r">
              <a:defRPr sz="1100">
                <a:latin typeface="Times New Roman"/>
                <a:ea typeface="ＭＳ Ｐゴシック" charset="-128"/>
                <a:cs typeface="Times New Roman"/>
              </a:defRPr>
            </a:lvl1pPr>
          </a:lstStyle>
          <a:p>
            <a:fld id="{19C31431-425F-6E44-8D75-46B794A7971E}" type="datetimeFigureOut">
              <a:rPr lang="en-US" smtClean="0"/>
              <a:pPr/>
              <a:t>11/17/14</a:t>
            </a:fld>
            <a:endParaRPr lang="en-US" dirty="0"/>
          </a:p>
        </p:txBody>
      </p:sp>
      <p:sp>
        <p:nvSpPr>
          <p:cNvPr id="5" name="Footer Placeholder 4"/>
          <p:cNvSpPr>
            <a:spLocks noGrp="1"/>
          </p:cNvSpPr>
          <p:nvPr>
            <p:ph type="ftr" sz="quarter" idx="3"/>
          </p:nvPr>
        </p:nvSpPr>
        <p:spPr>
          <a:xfrm>
            <a:off x="3943350" y="6305550"/>
            <a:ext cx="3717925" cy="258763"/>
          </a:xfrm>
          <a:prstGeom prst="rect">
            <a:avLst/>
          </a:prstGeom>
        </p:spPr>
        <p:txBody>
          <a:bodyPr vert="horz" wrap="square" lIns="91440" tIns="45720" rIns="91440" bIns="45720" numCol="1" anchor="ctr" anchorCtr="0" compatLnSpc="1">
            <a:prstTxWarp prst="textNoShape">
              <a:avLst/>
            </a:prstTxWarp>
          </a:bodyPr>
          <a:lstStyle>
            <a:lvl1pPr algn="r">
              <a:defRPr sz="1100">
                <a:latin typeface="Times New Roman"/>
                <a:ea typeface="ＭＳ Ｐゴシック" charset="-128"/>
                <a:cs typeface="Times New Roman"/>
              </a:defRPr>
            </a:lvl1pPr>
          </a:lstStyle>
          <a:p>
            <a:endParaRPr lang="en-US" dirty="0"/>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wrap="square" lIns="91440" tIns="45720" rIns="91440" bIns="45720" numCol="1" anchor="ctr" anchorCtr="0" compatLnSpc="1">
            <a:prstTxWarp prst="textNoShape">
              <a:avLst/>
            </a:prstTxWarp>
          </a:bodyPr>
          <a:lstStyle>
            <a:lvl1pPr algn="r">
              <a:defRPr sz="8200">
                <a:latin typeface="Times New Roman" charset="0"/>
                <a:cs typeface="Times New Roman" charset="0"/>
              </a:defRPr>
            </a:lvl1pPr>
          </a:lstStyle>
          <a:p>
            <a:fld id="{320022C0-57AD-214F-A0AF-23A812B2F8E6}" type="slidenum">
              <a:rPr lang="en-US" smtClean="0"/>
              <a:pPr/>
              <a:t>‹#›</a:t>
            </a:fld>
            <a:endParaRPr lang="en-US" dirty="0"/>
          </a:p>
        </p:txBody>
      </p:sp>
      <p:sp>
        <p:nvSpPr>
          <p:cNvPr id="1031" name="Line 14"/>
          <p:cNvSpPr>
            <a:spLocks noChangeShapeType="1"/>
          </p:cNvSpPr>
          <p:nvPr/>
        </p:nvSpPr>
        <p:spPr bwMode="auto">
          <a:xfrm>
            <a:off x="0" y="1828800"/>
            <a:ext cx="9144000" cy="0"/>
          </a:xfrm>
          <a:prstGeom prst="line">
            <a:avLst/>
          </a:prstGeom>
          <a:noFill/>
          <a:ln w="57150" cmpd="thinThick">
            <a:solidFill>
              <a:srgbClr val="3A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Picture 7" descr="Archiv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archive_col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352550"/>
            <a:ext cx="69373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ransition xmlns:p14="http://schemas.microsoft.com/office/powerpoint/2010/main" advClick="0"/>
  <p:txStyles>
    <p:titleStyle>
      <a:lvl1pPr algn="ctr" rtl="0" eaLnBrk="1" fontAlgn="base" hangingPunct="1">
        <a:spcBef>
          <a:spcPct val="0"/>
        </a:spcBef>
        <a:spcAft>
          <a:spcPct val="0"/>
        </a:spcAft>
        <a:defRPr sz="4600" kern="1200">
          <a:solidFill>
            <a:schemeClr val="tx1"/>
          </a:solidFill>
          <a:latin typeface="Times New Roman"/>
          <a:ea typeface="ＭＳ Ｐゴシック" charset="-128"/>
          <a:cs typeface="Times New Roman"/>
        </a:defRPr>
      </a:lvl1pPr>
      <a:lvl2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2pPr>
      <a:lvl3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3pPr>
      <a:lvl4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4pPr>
      <a:lvl5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5pPr>
      <a:lvl6pPr marL="4572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6pPr>
      <a:lvl7pPr marL="9144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7pPr>
      <a:lvl8pPr marL="13716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8pPr>
      <a:lvl9pPr marL="18288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9pPr>
    </p:titleStyle>
    <p:bodyStyle>
      <a:lvl1pPr marL="463550" indent="-463550" algn="l" rtl="0" eaLnBrk="1" fontAlgn="base" hangingPunct="1">
        <a:spcBef>
          <a:spcPts val="2000"/>
        </a:spcBef>
        <a:spcAft>
          <a:spcPct val="0"/>
        </a:spcAft>
        <a:buSzPct val="50000"/>
        <a:buBlip>
          <a:blip r:embed="rId8"/>
        </a:buBlip>
        <a:defRPr sz="2400" kern="1200">
          <a:solidFill>
            <a:schemeClr val="tx1"/>
          </a:solidFill>
          <a:latin typeface="Times New Roman"/>
          <a:ea typeface="ＭＳ Ｐゴシック" charset="-128"/>
          <a:cs typeface="Times New Roman"/>
        </a:defRPr>
      </a:lvl1pPr>
      <a:lvl2pPr marL="914400" indent="-457200" algn="l" rtl="0" eaLnBrk="1" fontAlgn="base" hangingPunct="1">
        <a:spcBef>
          <a:spcPts val="600"/>
        </a:spcBef>
        <a:spcAft>
          <a:spcPct val="0"/>
        </a:spcAft>
        <a:buSzPct val="50000"/>
        <a:buBlip>
          <a:blip r:embed="rId9"/>
        </a:buBlip>
        <a:defRPr sz="2200" kern="1200">
          <a:solidFill>
            <a:schemeClr val="tx1"/>
          </a:solidFill>
          <a:latin typeface="Times New Roman"/>
          <a:ea typeface="ＭＳ Ｐゴシック" charset="-128"/>
          <a:cs typeface="Times New Roman"/>
        </a:defRPr>
      </a:lvl2pPr>
      <a:lvl3pPr marL="1255713" indent="-341313" algn="l" rtl="0" eaLnBrk="1" fontAlgn="base" hangingPunct="1">
        <a:spcBef>
          <a:spcPts val="600"/>
        </a:spcBef>
        <a:spcAft>
          <a:spcPct val="0"/>
        </a:spcAft>
        <a:buSzPct val="50000"/>
        <a:buBlip>
          <a:blip r:embed="rId10"/>
        </a:buBlip>
        <a:defRPr sz="2000" kern="1200">
          <a:solidFill>
            <a:schemeClr val="tx1"/>
          </a:solidFill>
          <a:latin typeface="Times New Roman"/>
          <a:ea typeface="ＭＳ Ｐゴシック" charset="-128"/>
          <a:cs typeface="Times New Roman"/>
        </a:defRPr>
      </a:lvl3pPr>
      <a:lvl4pPr marL="1597025" indent="-341313" algn="l" rtl="0" eaLnBrk="1" fontAlgn="base" hangingPunct="1">
        <a:spcBef>
          <a:spcPts val="600"/>
        </a:spcBef>
        <a:spcAft>
          <a:spcPct val="0"/>
        </a:spcAft>
        <a:buSzPct val="50000"/>
        <a:buBlip>
          <a:blip r:embed="rId10"/>
        </a:buBlip>
        <a:defRPr sz="2000" kern="1200">
          <a:solidFill>
            <a:schemeClr val="tx1"/>
          </a:solidFill>
          <a:latin typeface="Times New Roman"/>
          <a:ea typeface="ＭＳ Ｐゴシック" charset="-128"/>
          <a:cs typeface="Times New Roman"/>
        </a:defRPr>
      </a:lvl4pPr>
      <a:lvl5pPr marL="1938338" indent="-341313" algn="l" rtl="0" eaLnBrk="1" fontAlgn="base" hangingPunct="1">
        <a:spcBef>
          <a:spcPts val="600"/>
        </a:spcBef>
        <a:spcAft>
          <a:spcPct val="0"/>
        </a:spcAft>
        <a:buSzPct val="50000"/>
        <a:buFont typeface="Courier New" charset="0"/>
        <a:buChar char="o"/>
        <a:defRPr sz="2000" kern="1200">
          <a:solidFill>
            <a:schemeClr val="tx1"/>
          </a:solidFill>
          <a:latin typeface="Times New Roman"/>
          <a:ea typeface="ＭＳ Ｐゴシック" charset="-128"/>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chive.webex.com/archive/ldr.php?RCID=98c869cf909e8889ed5ee829c2a037f8" TargetMode="External"/><Relationship Id="rId3" Type="http://schemas.openxmlformats.org/officeDocument/2006/relationships/hyperlink" Target="https://webarchive.jira.com/wiki/display/ARIH/Archive-It+5.0+Phase+1+Release+Not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13.png"/><Relationship Id="rId6" Type="http://schemas.openxmlformats.org/officeDocument/2006/relationships/oleObject" Target="../embeddings/oleObject2.bin"/><Relationship Id="rId7" Type="http://schemas.openxmlformats.org/officeDocument/2006/relationships/oleObject" Target="../embeddings/Microsoft_Excel_97_-_2004_Worksheet2.xls"/><Relationship Id="rId8"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3.xls"/><Relationship Id="rId5" Type="http://schemas.openxmlformats.org/officeDocument/2006/relationships/image" Target="../media/image15.png"/><Relationship Id="rId6" Type="http://schemas.openxmlformats.org/officeDocument/2006/relationships/image" Target="../media/image16.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scott@archiv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148" y="-681038"/>
            <a:ext cx="7772400" cy="1362075"/>
          </a:xfrm>
        </p:spPr>
        <p:txBody>
          <a:bodyPr/>
          <a:lstStyle/>
          <a:p>
            <a:r>
              <a:rPr lang="en-US" b="0" dirty="0" smtClean="0">
                <a:latin typeface="Georgia"/>
                <a:cs typeface="Georgia"/>
              </a:rPr>
              <a:t>Looking Ahead</a:t>
            </a:r>
            <a:endParaRPr lang="en-US" b="0" dirty="0">
              <a:latin typeface="Georgia"/>
              <a:cs typeface="Georgia"/>
            </a:endParaRPr>
          </a:p>
        </p:txBody>
      </p:sp>
      <p:pic>
        <p:nvPicPr>
          <p:cNvPr id="4" name="Picture 3"/>
          <p:cNvPicPr>
            <a:picLocks noChangeAspect="1"/>
          </p:cNvPicPr>
          <p:nvPr/>
        </p:nvPicPr>
        <p:blipFill>
          <a:blip r:embed="rId2"/>
          <a:stretch>
            <a:fillRect/>
          </a:stretch>
        </p:blipFill>
        <p:spPr>
          <a:xfrm>
            <a:off x="508078" y="2450076"/>
            <a:ext cx="4987051" cy="331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5801895" y="2303024"/>
            <a:ext cx="4077368" cy="4985981"/>
          </a:xfrm>
          <a:prstGeom prst="rect">
            <a:avLst/>
          </a:prstGeom>
          <a:noFill/>
        </p:spPr>
        <p:txBody>
          <a:bodyPr wrap="square" rtlCol="0">
            <a:spAutoFit/>
          </a:bodyPr>
          <a:lstStyle/>
          <a:p>
            <a:r>
              <a:rPr lang="en-US" sz="3200" dirty="0" smtClean="0"/>
              <a:t>Archive-It </a:t>
            </a:r>
            <a:br>
              <a:rPr lang="en-US" sz="3200" dirty="0" smtClean="0"/>
            </a:br>
            <a:r>
              <a:rPr lang="en-US" sz="3200" dirty="0" smtClean="0"/>
              <a:t>Partner Meeting</a:t>
            </a:r>
          </a:p>
          <a:p>
            <a:endParaRPr lang="en-US" sz="3200" dirty="0"/>
          </a:p>
          <a:p>
            <a:endParaRPr lang="en-US" sz="3200" dirty="0" smtClean="0"/>
          </a:p>
          <a:p>
            <a:r>
              <a:rPr lang="en-US" sz="3200" dirty="0" smtClean="0"/>
              <a:t>November 18, </a:t>
            </a:r>
          </a:p>
          <a:p>
            <a:r>
              <a:rPr lang="en-US" sz="3200" dirty="0" smtClean="0"/>
              <a:t>2014</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8621387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334210"/>
            <a:ext cx="7772400" cy="934286"/>
          </a:xfrm>
        </p:spPr>
        <p:txBody>
          <a:bodyPr/>
          <a:lstStyle/>
          <a:p>
            <a:r>
              <a:rPr lang="en-US" b="0" dirty="0" smtClean="0">
                <a:latin typeface="Georgia"/>
                <a:cs typeface="Georgia"/>
              </a:rPr>
              <a:t>5.0 phase 1</a:t>
            </a:r>
            <a:endParaRPr lang="en-US" b="0" dirty="0">
              <a:latin typeface="Georgia"/>
              <a:cs typeface="Georgia"/>
            </a:endParaRPr>
          </a:p>
        </p:txBody>
      </p:sp>
      <p:sp>
        <p:nvSpPr>
          <p:cNvPr id="5" name="TextBox 4"/>
          <p:cNvSpPr txBox="1"/>
          <p:nvPr/>
        </p:nvSpPr>
        <p:spPr>
          <a:xfrm>
            <a:off x="227263" y="2138948"/>
            <a:ext cx="8676105" cy="2954655"/>
          </a:xfrm>
          <a:prstGeom prst="rect">
            <a:avLst/>
          </a:prstGeom>
          <a:noFill/>
        </p:spPr>
        <p:txBody>
          <a:bodyPr wrap="square" rtlCol="0">
            <a:spAutoFit/>
          </a:bodyPr>
          <a:lstStyle/>
          <a:p>
            <a:r>
              <a:rPr lang="en-US" sz="2400" b="1" dirty="0" smtClean="0"/>
              <a:t>Watch the training</a:t>
            </a:r>
          </a:p>
          <a:p>
            <a:r>
              <a:rPr lang="en-US" sz="2400" dirty="0">
                <a:hlinkClick r:id="rId2"/>
              </a:rPr>
              <a:t>https://archive.webex.com/archive/ldr.php?RCID=98c869cf909e8889ed5ee829c2a037f8</a:t>
            </a:r>
            <a:endParaRPr lang="en-US" sz="2400" b="1" dirty="0" smtClean="0"/>
          </a:p>
          <a:p>
            <a:endParaRPr lang="en-US" sz="2400" b="1" dirty="0" smtClean="0"/>
          </a:p>
          <a:p>
            <a:r>
              <a:rPr lang="en-US" sz="2400" b="1" dirty="0" smtClean="0"/>
              <a:t>Releases notes</a:t>
            </a:r>
          </a:p>
          <a:p>
            <a:r>
              <a:rPr lang="en-US" sz="2400" b="1" u="sng" dirty="0">
                <a:hlinkClick r:id="rId3"/>
              </a:rPr>
              <a:t>https://webarchive.jira.com/wiki/display/ARIH/Archive-It+5.0+Phase+1+Release+Notes</a:t>
            </a:r>
            <a:endParaRPr lang="en-US" sz="2400" b="1" dirty="0" smtClean="0"/>
          </a:p>
          <a:p>
            <a:endParaRPr lang="en-US" dirty="0"/>
          </a:p>
        </p:txBody>
      </p:sp>
    </p:spTree>
    <p:extLst>
      <p:ext uri="{BB962C8B-B14F-4D97-AF65-F5344CB8AC3E}">
        <p14:creationId xmlns:p14="http://schemas.microsoft.com/office/powerpoint/2010/main" val="30736603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Statistics </a:t>
            </a:r>
            <a:endParaRPr lang="en-US" dirty="0"/>
          </a:p>
        </p:txBody>
      </p:sp>
      <p:pic>
        <p:nvPicPr>
          <p:cNvPr id="6" name="Content Placeholder 5" descr="GoogleAnalyticsScreenShot.jpg"/>
          <p:cNvPicPr>
            <a:picLocks noGrp="1" noChangeAspect="1"/>
          </p:cNvPicPr>
          <p:nvPr>
            <p:ph idx="1"/>
          </p:nvPr>
        </p:nvPicPr>
        <p:blipFill>
          <a:blip r:embed="rId2">
            <a:extLst>
              <a:ext uri="{28A0092B-C50C-407E-A947-70E740481C1C}">
                <a14:useLocalDpi xmlns:a14="http://schemas.microsoft.com/office/drawing/2010/main" val="0"/>
              </a:ext>
            </a:extLst>
          </a:blip>
          <a:srcRect t="-1024" b="-1024"/>
          <a:stretch>
            <a:fillRect/>
          </a:stretch>
        </p:blipFill>
        <p:spPr/>
      </p:pic>
    </p:spTree>
    <p:extLst>
      <p:ext uri="{BB962C8B-B14F-4D97-AF65-F5344CB8AC3E}">
        <p14:creationId xmlns:p14="http://schemas.microsoft.com/office/powerpoint/2010/main" val="387743564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Google Analytics</a:t>
            </a:r>
            <a:endParaRPr lang="en-US" dirty="0"/>
          </a:p>
        </p:txBody>
      </p:sp>
      <p:sp>
        <p:nvSpPr>
          <p:cNvPr id="5" name="Content Placeholder 4"/>
          <p:cNvSpPr>
            <a:spLocks noGrp="1"/>
          </p:cNvSpPr>
          <p:nvPr>
            <p:ph idx="1"/>
          </p:nvPr>
        </p:nvSpPr>
        <p:spPr>
          <a:xfrm>
            <a:off x="838201" y="1904999"/>
            <a:ext cx="3755756" cy="4836477"/>
          </a:xfrm>
        </p:spPr>
        <p:txBody>
          <a:bodyPr/>
          <a:lstStyle/>
          <a:p>
            <a:r>
              <a:rPr lang="en-US" dirty="0" smtClean="0"/>
              <a:t>Number </a:t>
            </a:r>
            <a:r>
              <a:rPr lang="en-US" dirty="0"/>
              <a:t>of sessions, users, average session duration, </a:t>
            </a:r>
            <a:r>
              <a:rPr lang="en-US" dirty="0" err="1" smtClean="0"/>
              <a:t>pageviews</a:t>
            </a:r>
            <a:r>
              <a:rPr lang="en-US" dirty="0" smtClean="0"/>
              <a:t> and browser &amp; operating systems </a:t>
            </a:r>
          </a:p>
          <a:p>
            <a:r>
              <a:rPr lang="en-US" dirty="0" smtClean="0"/>
              <a:t>Traffic </a:t>
            </a:r>
            <a:r>
              <a:rPr lang="en-US" dirty="0"/>
              <a:t>to </a:t>
            </a:r>
            <a:r>
              <a:rPr lang="en-US" b="1" dirty="0"/>
              <a:t>all</a:t>
            </a:r>
            <a:r>
              <a:rPr lang="en-US" dirty="0"/>
              <a:t> of your publicly available collections on archive-</a:t>
            </a:r>
            <a:r>
              <a:rPr lang="en-US" dirty="0" err="1" smtClean="0"/>
              <a:t>it.org</a:t>
            </a:r>
            <a:endParaRPr lang="en-US" dirty="0"/>
          </a:p>
          <a:p>
            <a:pPr lvl="1"/>
            <a:endParaRPr lang="en-US" dirty="0"/>
          </a:p>
          <a:p>
            <a:pPr lvl="1"/>
            <a:endParaRPr lang="en-US" dirty="0" smtClean="0"/>
          </a:p>
          <a:p>
            <a:pPr marL="457200" lvl="1" indent="0">
              <a:buNone/>
            </a:pPr>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a:p>
        </p:txBody>
      </p:sp>
      <p:pic>
        <p:nvPicPr>
          <p:cNvPr id="2" name="Picture 1" descr="sta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006" y="3776692"/>
            <a:ext cx="4214994" cy="2964784"/>
          </a:xfrm>
          <a:prstGeom prst="rect">
            <a:avLst/>
          </a:prstGeom>
        </p:spPr>
      </p:pic>
    </p:spTree>
    <p:extLst>
      <p:ext uri="{BB962C8B-B14F-4D97-AF65-F5344CB8AC3E}">
        <p14:creationId xmlns:p14="http://schemas.microsoft.com/office/powerpoint/2010/main" val="155028281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334210"/>
            <a:ext cx="7772400" cy="934286"/>
          </a:xfrm>
        </p:spPr>
        <p:txBody>
          <a:bodyPr/>
          <a:lstStyle/>
          <a:p>
            <a:r>
              <a:rPr lang="en-US" b="0" dirty="0" smtClean="0">
                <a:latin typeface="Georgia"/>
                <a:cs typeface="Georgia"/>
              </a:rPr>
              <a:t>5.0 phase 1: Reports</a:t>
            </a:r>
            <a:endParaRPr lang="en-US" b="0" dirty="0">
              <a:latin typeface="Georgia"/>
              <a:cs typeface="Georgia"/>
            </a:endParaRPr>
          </a:p>
        </p:txBody>
      </p:sp>
      <p:pic>
        <p:nvPicPr>
          <p:cNvPr id="4" name="Picture 3" descr="crawl overview.jpg"/>
          <p:cNvPicPr>
            <a:picLocks noChangeAspect="1"/>
          </p:cNvPicPr>
          <p:nvPr/>
        </p:nvPicPr>
        <p:blipFill rotWithShape="1">
          <a:blip r:embed="rId2">
            <a:extLst>
              <a:ext uri="{28A0092B-C50C-407E-A947-70E740481C1C}">
                <a14:useLocalDpi xmlns:a14="http://schemas.microsoft.com/office/drawing/2010/main" val="0"/>
              </a:ext>
            </a:extLst>
          </a:blip>
          <a:srcRect l="-20082" r="-20082"/>
          <a:stretch/>
        </p:blipFill>
        <p:spPr>
          <a:xfrm>
            <a:off x="711200" y="1965158"/>
            <a:ext cx="7711225" cy="4892842"/>
          </a:xfrm>
          <a:prstGeom prst="rect">
            <a:avLst/>
          </a:prstGeom>
        </p:spPr>
      </p:pic>
    </p:spTree>
    <p:extLst>
      <p:ext uri="{BB962C8B-B14F-4D97-AF65-F5344CB8AC3E}">
        <p14:creationId xmlns:p14="http://schemas.microsoft.com/office/powerpoint/2010/main" val="335764757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600" dirty="0" smtClean="0"/>
              <a:t>Top 10 things about 5.0 reports</a:t>
            </a:r>
            <a:endParaRPr lang="en-US" sz="3600" dirty="0"/>
          </a:p>
        </p:txBody>
      </p:sp>
      <p:sp>
        <p:nvSpPr>
          <p:cNvPr id="6" name="Content Placeholder 5"/>
          <p:cNvSpPr>
            <a:spLocks noGrp="1"/>
          </p:cNvSpPr>
          <p:nvPr>
            <p:ph idx="1"/>
          </p:nvPr>
        </p:nvSpPr>
        <p:spPr>
          <a:xfrm>
            <a:off x="838200" y="1904999"/>
            <a:ext cx="7313613" cy="4953001"/>
          </a:xfrm>
        </p:spPr>
        <p:txBody>
          <a:bodyPr/>
          <a:lstStyle/>
          <a:p>
            <a:pPr>
              <a:buFont typeface="+mj-lt"/>
              <a:buAutoNum type="arabicPeriod"/>
            </a:pPr>
            <a:r>
              <a:rPr lang="en-US" sz="1600" dirty="0"/>
              <a:t>Quick filter and search </a:t>
            </a:r>
            <a:r>
              <a:rPr lang="en-US" sz="1600" dirty="0" smtClean="0"/>
              <a:t>reports</a:t>
            </a:r>
          </a:p>
          <a:p>
            <a:pPr>
              <a:buFont typeface="+mj-lt"/>
              <a:buAutoNum type="arabicPeriod"/>
            </a:pPr>
            <a:r>
              <a:rPr lang="en-US" sz="1600" dirty="0" err="1" smtClean="0"/>
              <a:t>Infographics</a:t>
            </a:r>
            <a:endParaRPr lang="en-US" sz="1600" dirty="0" smtClean="0"/>
          </a:p>
          <a:p>
            <a:pPr>
              <a:buFont typeface="+mj-lt"/>
              <a:buAutoNum type="arabicPeriod"/>
            </a:pPr>
            <a:r>
              <a:rPr lang="en-US" sz="1600" dirty="0"/>
              <a:t>New </a:t>
            </a:r>
            <a:r>
              <a:rPr lang="en-US" sz="1600" dirty="0" smtClean="0"/>
              <a:t>information: who started a crawl</a:t>
            </a:r>
          </a:p>
          <a:p>
            <a:pPr>
              <a:buFont typeface="+mj-lt"/>
              <a:buAutoNum type="arabicPeriod"/>
            </a:pPr>
            <a:r>
              <a:rPr lang="en-US" sz="1600" dirty="0" smtClean="0"/>
              <a:t>New information: Scoping rules in place at the time of the crawl</a:t>
            </a:r>
          </a:p>
          <a:p>
            <a:pPr>
              <a:buFont typeface="+mj-lt"/>
              <a:buAutoNum type="arabicPeriod"/>
            </a:pPr>
            <a:r>
              <a:rPr lang="en-US" sz="1600" dirty="0"/>
              <a:t>Add individual notes for specific crawls, and search </a:t>
            </a:r>
            <a:r>
              <a:rPr lang="en-US" sz="1600" dirty="0" smtClean="0"/>
              <a:t>notes</a:t>
            </a:r>
          </a:p>
          <a:p>
            <a:pPr>
              <a:buFont typeface="+mj-lt"/>
              <a:buAutoNum type="arabicPeriod"/>
            </a:pPr>
            <a:r>
              <a:rPr lang="en-US" sz="1600" dirty="0"/>
              <a:t>Browse hosts by </a:t>
            </a:r>
            <a:r>
              <a:rPr lang="en-US" sz="1600" dirty="0" smtClean="0"/>
              <a:t>Seed</a:t>
            </a:r>
          </a:p>
          <a:p>
            <a:pPr>
              <a:buFont typeface="+mj-lt"/>
              <a:buAutoNum type="arabicPeriod"/>
            </a:pPr>
            <a:r>
              <a:rPr lang="en-US" sz="1600" dirty="0"/>
              <a:t>View archived URLs in Wayback directly from the </a:t>
            </a:r>
            <a:r>
              <a:rPr lang="en-US" sz="1600" dirty="0" smtClean="0"/>
              <a:t>report</a:t>
            </a:r>
          </a:p>
          <a:p>
            <a:pPr>
              <a:buFont typeface="+mj-lt"/>
              <a:buAutoNum type="arabicPeriod"/>
            </a:pPr>
            <a:r>
              <a:rPr lang="en-US" sz="1600" dirty="0"/>
              <a:t>Analyze and browse crawled documents by File </a:t>
            </a:r>
            <a:r>
              <a:rPr lang="en-US" sz="1600" dirty="0" smtClean="0"/>
              <a:t>Type</a:t>
            </a:r>
          </a:p>
          <a:p>
            <a:pPr>
              <a:buFont typeface="+mj-lt"/>
              <a:buAutoNum type="arabicPeriod"/>
            </a:pPr>
            <a:r>
              <a:rPr lang="en-US" sz="1600" dirty="0"/>
              <a:t>Compare the results of two crawls side by </a:t>
            </a:r>
            <a:r>
              <a:rPr lang="en-US" sz="1600" dirty="0" smtClean="0"/>
              <a:t>side</a:t>
            </a:r>
          </a:p>
          <a:p>
            <a:pPr>
              <a:buFont typeface="+mj-lt"/>
              <a:buAutoNum type="arabicPeriod"/>
            </a:pPr>
            <a:r>
              <a:rPr lang="en-US" sz="1600" dirty="0"/>
              <a:t>Toggle between All and New Data</a:t>
            </a:r>
          </a:p>
          <a:p>
            <a:endParaRPr lang="en-US" sz="1800"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0685439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Data in 5.0!</a:t>
            </a:r>
            <a:endParaRPr lang="en-US" dirty="0"/>
          </a:p>
        </p:txBody>
      </p:sp>
      <p:sp>
        <p:nvSpPr>
          <p:cNvPr id="5" name="Content Placeholder 4"/>
          <p:cNvSpPr>
            <a:spLocks noGrp="1"/>
          </p:cNvSpPr>
          <p:nvPr>
            <p:ph idx="1"/>
          </p:nvPr>
        </p:nvSpPr>
        <p:spPr>
          <a:xfrm>
            <a:off x="838200" y="1904999"/>
            <a:ext cx="7313613" cy="4675909"/>
          </a:xfrm>
        </p:spPr>
        <p:txBody>
          <a:bodyPr/>
          <a:lstStyle/>
          <a:p>
            <a:r>
              <a:rPr lang="en-US" dirty="0"/>
              <a:t>Crawls started </a:t>
            </a:r>
            <a:r>
              <a:rPr lang="en-US" b="1" dirty="0"/>
              <a:t>after September 9th, 2014 </a:t>
            </a:r>
            <a:r>
              <a:rPr lang="en-US" dirty="0"/>
              <a:t>have new information collected &amp; displayed in 5.0.  </a:t>
            </a:r>
          </a:p>
          <a:p>
            <a:pPr lvl="1" indent="-466344">
              <a:spcBef>
                <a:spcPts val="0"/>
              </a:spcBef>
            </a:pPr>
            <a:r>
              <a:rPr lang="en-US" sz="2400" dirty="0" smtClean="0"/>
              <a:t>Scoping </a:t>
            </a:r>
            <a:r>
              <a:rPr lang="en-US" sz="2400" dirty="0"/>
              <a:t>Rules in place for the collection at time of crawl</a:t>
            </a:r>
          </a:p>
          <a:p>
            <a:pPr lvl="1" indent="-466344">
              <a:spcBef>
                <a:spcPts val="0"/>
              </a:spcBef>
            </a:pPr>
            <a:r>
              <a:rPr lang="en-US" sz="2400" dirty="0"/>
              <a:t>User that started or scheduled the crawl</a:t>
            </a:r>
          </a:p>
          <a:p>
            <a:pPr lvl="1" indent="-466344">
              <a:spcBef>
                <a:spcPts val="0"/>
              </a:spcBef>
            </a:pPr>
            <a:r>
              <a:rPr lang="en-US" sz="2400" dirty="0"/>
              <a:t>User that stopped a crawl (if applicable)</a:t>
            </a:r>
          </a:p>
          <a:p>
            <a:pPr lvl="1" indent="-466344">
              <a:spcBef>
                <a:spcPts val="0"/>
              </a:spcBef>
            </a:pPr>
            <a:r>
              <a:rPr lang="en-US" sz="2400" dirty="0"/>
              <a:t>Next crawl scheduled (if applicable)</a:t>
            </a:r>
          </a:p>
          <a:p>
            <a:r>
              <a:rPr lang="en-US" dirty="0" smtClean="0"/>
              <a:t>When </a:t>
            </a:r>
            <a:r>
              <a:rPr lang="en-US" dirty="0"/>
              <a:t>comparing crawls, the above information will not be available for crawls started before </a:t>
            </a:r>
            <a:r>
              <a:rPr lang="en-US" b="1" dirty="0"/>
              <a:t>9/9/2014</a:t>
            </a:r>
            <a:r>
              <a:rPr lang="en-US" dirty="0"/>
              <a:t>, in addition you will not be able to compare the</a:t>
            </a:r>
            <a:r>
              <a:rPr lang="en-US" dirty="0" smtClean="0"/>
              <a:t> seeds </a:t>
            </a:r>
            <a:r>
              <a:rPr lang="en-US" dirty="0"/>
              <a:t>crawled.</a:t>
            </a:r>
          </a:p>
        </p:txBody>
      </p:sp>
    </p:spTree>
    <p:extLst>
      <p:ext uri="{BB962C8B-B14F-4D97-AF65-F5344CB8AC3E}">
        <p14:creationId xmlns:p14="http://schemas.microsoft.com/office/powerpoint/2010/main" val="204187977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sts for Seeds.jpg"/>
          <p:cNvPicPr>
            <a:picLocks noChangeAspect="1"/>
          </p:cNvPicPr>
          <p:nvPr/>
        </p:nvPicPr>
        <p:blipFill rotWithShape="1">
          <a:blip r:embed="rId2">
            <a:extLst>
              <a:ext uri="{28A0092B-C50C-407E-A947-70E740481C1C}">
                <a14:useLocalDpi xmlns:a14="http://schemas.microsoft.com/office/drawing/2010/main" val="0"/>
              </a:ext>
            </a:extLst>
          </a:blip>
          <a:srcRect l="-18951" r="-18951"/>
          <a:stretch/>
        </p:blipFill>
        <p:spPr>
          <a:xfrm>
            <a:off x="1117600" y="1884946"/>
            <a:ext cx="6890159" cy="4973053"/>
          </a:xfrm>
          <a:prstGeom prst="rect">
            <a:avLst/>
          </a:prstGeom>
        </p:spPr>
      </p:pic>
      <p:sp>
        <p:nvSpPr>
          <p:cNvPr id="6" name="TextBox 5"/>
          <p:cNvSpPr txBox="1"/>
          <p:nvPr/>
        </p:nvSpPr>
        <p:spPr>
          <a:xfrm>
            <a:off x="3074737" y="762000"/>
            <a:ext cx="4308541" cy="923330"/>
          </a:xfrm>
          <a:prstGeom prst="rect">
            <a:avLst/>
          </a:prstGeom>
          <a:noFill/>
        </p:spPr>
        <p:txBody>
          <a:bodyPr wrap="none" rtlCol="0">
            <a:spAutoFit/>
          </a:bodyPr>
          <a:lstStyle/>
          <a:p>
            <a:r>
              <a:rPr lang="en-US" sz="3600" dirty="0">
                <a:latin typeface="Georgia"/>
                <a:cs typeface="Georgia"/>
              </a:rPr>
              <a:t>5.0 phase 1: Reports</a:t>
            </a:r>
            <a:endParaRPr lang="en-US" sz="3600" dirty="0"/>
          </a:p>
          <a:p>
            <a:endParaRPr lang="en-US" dirty="0"/>
          </a:p>
        </p:txBody>
      </p:sp>
    </p:spTree>
    <p:extLst>
      <p:ext uri="{BB962C8B-B14F-4D97-AF65-F5344CB8AC3E}">
        <p14:creationId xmlns:p14="http://schemas.microsoft.com/office/powerpoint/2010/main" val="186924775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are craw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392716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81" y="2486528"/>
            <a:ext cx="4478423" cy="3182410"/>
          </a:xfrm>
          <a:prstGeom prst="rect">
            <a:avLst/>
          </a:prstGeom>
          <a:noFill/>
        </p:spPr>
        <p:txBody>
          <a:bodyPr wrap="square" rtlCol="0">
            <a:spAutoFit/>
          </a:bodyPr>
          <a:lstStyle/>
          <a:p>
            <a:pPr marL="285750" indent="-285750">
              <a:lnSpc>
                <a:spcPct val="120000"/>
              </a:lnSpc>
              <a:buFont typeface="Arial"/>
              <a:buChar char="•"/>
            </a:pPr>
            <a:r>
              <a:rPr lang="en-US" sz="2400" dirty="0" smtClean="0"/>
              <a:t>Complete 5.0 </a:t>
            </a:r>
          </a:p>
          <a:p>
            <a:pPr marL="285750" indent="-285750">
              <a:lnSpc>
                <a:spcPct val="120000"/>
              </a:lnSpc>
              <a:buFont typeface="Arial"/>
              <a:buChar char="•"/>
            </a:pPr>
            <a:r>
              <a:rPr lang="en-US" sz="2400" dirty="0"/>
              <a:t>Launch Researcher </a:t>
            </a:r>
            <a:r>
              <a:rPr lang="en-US" sz="2400" dirty="0" smtClean="0"/>
              <a:t>Services</a:t>
            </a:r>
          </a:p>
          <a:p>
            <a:pPr marL="285750" indent="-285750">
              <a:lnSpc>
                <a:spcPct val="120000"/>
              </a:lnSpc>
              <a:buFont typeface="Arial"/>
              <a:buChar char="•"/>
            </a:pPr>
            <a:r>
              <a:rPr lang="en-US" sz="2400" dirty="0" smtClean="0"/>
              <a:t>Search tools</a:t>
            </a:r>
          </a:p>
          <a:p>
            <a:pPr marL="285750" indent="-285750">
              <a:lnSpc>
                <a:spcPct val="120000"/>
              </a:lnSpc>
              <a:buFont typeface="Arial"/>
              <a:buChar char="•"/>
            </a:pPr>
            <a:r>
              <a:rPr lang="en-US" sz="2400" dirty="0" smtClean="0"/>
              <a:t>Regional User groups</a:t>
            </a:r>
          </a:p>
          <a:p>
            <a:pPr marL="285750" indent="-285750">
              <a:lnSpc>
                <a:spcPct val="120000"/>
              </a:lnSpc>
              <a:buFont typeface="Arial"/>
              <a:buChar char="•"/>
            </a:pPr>
            <a:r>
              <a:rPr lang="en-US" sz="2400" dirty="0" smtClean="0"/>
              <a:t>Spontaneous Collections Initiative</a:t>
            </a:r>
          </a:p>
          <a:p>
            <a:pPr marL="285750" indent="-285750">
              <a:lnSpc>
                <a:spcPct val="120000"/>
              </a:lnSpc>
              <a:buFont typeface="Arial"/>
              <a:buChar char="•"/>
            </a:pPr>
            <a:endParaRPr lang="en-US" sz="2400" dirty="0" smtClean="0"/>
          </a:p>
        </p:txBody>
      </p:sp>
      <p:pic>
        <p:nvPicPr>
          <p:cNvPr id="5" name="Picture 4"/>
          <p:cNvPicPr>
            <a:picLocks noChangeAspect="1"/>
          </p:cNvPicPr>
          <p:nvPr/>
        </p:nvPicPr>
        <p:blipFill>
          <a:blip r:embed="rId2"/>
          <a:stretch>
            <a:fillRect/>
          </a:stretch>
        </p:blipFill>
        <p:spPr>
          <a:xfrm>
            <a:off x="4892844" y="2201779"/>
            <a:ext cx="4077367" cy="40773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itle 1"/>
          <p:cNvSpPr txBox="1">
            <a:spLocks/>
          </p:cNvSpPr>
          <p:nvPr/>
        </p:nvSpPr>
        <p:spPr bwMode="auto">
          <a:xfrm>
            <a:off x="2596148" y="-681038"/>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720" tIns="0" rIns="45720" bIns="0" numCol="1" rtlCol="0" anchor="b" anchorCtr="0" compatLnSpc="1">
            <a:prstTxWarp prst="textNoShape">
              <a:avLst/>
            </a:prstTxWarp>
            <a:noAutofit/>
          </a:bodyPr>
          <a:lstStyle>
            <a:lvl1pPr algn="l" defTabSz="914400" rtl="0" eaLnBrk="1" fontAlgn="base" latinLnBrk="0" hangingPunct="1">
              <a:lnSpc>
                <a:spcPts val="5000"/>
              </a:lnSpc>
              <a:spcBef>
                <a:spcPct val="0"/>
              </a:spcBef>
              <a:spcAft>
                <a:spcPct val="0"/>
              </a:spcAft>
              <a:buNone/>
              <a:defRPr sz="4600" b="1" kern="1200" cap="none" baseline="0">
                <a:solidFill>
                  <a:schemeClr val="tx1"/>
                </a:solidFill>
                <a:latin typeface="Times New Roman"/>
                <a:ea typeface="+mj-ea"/>
                <a:cs typeface="Times New Roman"/>
              </a:defRPr>
            </a:lvl1pPr>
            <a:lvl2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2pPr>
            <a:lvl3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3pPr>
            <a:lvl4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4pPr>
            <a:lvl5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5pPr>
            <a:lvl6pPr marL="4572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6pPr>
            <a:lvl7pPr marL="9144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7pPr>
            <a:lvl8pPr marL="13716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8pPr>
            <a:lvl9pPr marL="18288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9pPr>
          </a:lstStyle>
          <a:p>
            <a:r>
              <a:rPr lang="en-US" b="0" dirty="0" smtClean="0">
                <a:latin typeface="Georgia"/>
                <a:cs typeface="Georgia"/>
              </a:rPr>
              <a:t>Looking Ahead 2015</a:t>
            </a:r>
            <a:endParaRPr lang="en-US" b="0" dirty="0">
              <a:latin typeface="Georgia"/>
              <a:cs typeface="Georgia"/>
            </a:endParaRPr>
          </a:p>
        </p:txBody>
      </p:sp>
    </p:spTree>
    <p:extLst>
      <p:ext uri="{BB962C8B-B14F-4D97-AF65-F5344CB8AC3E}">
        <p14:creationId xmlns:p14="http://schemas.microsoft.com/office/powerpoint/2010/main" val="258621387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937" y="200526"/>
            <a:ext cx="7772400" cy="1001128"/>
          </a:xfrm>
        </p:spPr>
        <p:txBody>
          <a:bodyPr/>
          <a:lstStyle/>
          <a:p>
            <a:r>
              <a:rPr lang="en-US" sz="4000" b="0" dirty="0" smtClean="0">
                <a:latin typeface="Georgia"/>
                <a:cs typeface="Georgia"/>
              </a:rPr>
              <a:t>5.0 winter release</a:t>
            </a:r>
            <a:endParaRPr lang="en-US" sz="4000" b="0" dirty="0">
              <a:latin typeface="Georgia"/>
              <a:cs typeface="Georgia"/>
            </a:endParaRPr>
          </a:p>
        </p:txBody>
      </p:sp>
      <p:sp>
        <p:nvSpPr>
          <p:cNvPr id="5" name="TextBox 4"/>
          <p:cNvSpPr txBox="1"/>
          <p:nvPr/>
        </p:nvSpPr>
        <p:spPr>
          <a:xfrm>
            <a:off x="254000" y="2152317"/>
            <a:ext cx="8676105" cy="4431983"/>
          </a:xfrm>
          <a:prstGeom prst="rect">
            <a:avLst/>
          </a:prstGeom>
          <a:noFill/>
        </p:spPr>
        <p:txBody>
          <a:bodyPr wrap="square" rtlCol="0">
            <a:spAutoFit/>
          </a:bodyPr>
          <a:lstStyle/>
          <a:p>
            <a:r>
              <a:rPr lang="en-US" b="1" dirty="0" smtClean="0"/>
              <a:t>Harvesting</a:t>
            </a:r>
            <a:endParaRPr lang="en-US" dirty="0" smtClean="0"/>
          </a:p>
          <a:p>
            <a:r>
              <a:rPr lang="en-US" dirty="0" smtClean="0"/>
              <a:t>– All crawls will have the </a:t>
            </a:r>
            <a:r>
              <a:rPr lang="en-US" dirty="0"/>
              <a:t>option to to keep data as part of a collection or delete</a:t>
            </a:r>
            <a:r>
              <a:rPr lang="en-US" dirty="0" smtClean="0"/>
              <a:t> within </a:t>
            </a:r>
            <a:r>
              <a:rPr lang="en-US" dirty="0"/>
              <a:t>a set period of time (tentatively 30 days).</a:t>
            </a:r>
          </a:p>
          <a:p>
            <a:r>
              <a:rPr lang="en-US" dirty="0"/>
              <a:t>– Embargo periods for collections and/or specific seeds (ability to pre- designate a specific length of time, </a:t>
            </a:r>
            <a:r>
              <a:rPr lang="en-US" dirty="0" err="1"/>
              <a:t>ie</a:t>
            </a:r>
            <a:r>
              <a:rPr lang="en-US" dirty="0"/>
              <a:t>. 3 or 6 months)</a:t>
            </a:r>
          </a:p>
          <a:p>
            <a:r>
              <a:rPr lang="en-US" dirty="0"/>
              <a:t>– Ability to resume crawls that have stopped or hit the time </a:t>
            </a:r>
            <a:r>
              <a:rPr lang="en-US" dirty="0" smtClean="0"/>
              <a:t>limit</a:t>
            </a:r>
          </a:p>
          <a:p>
            <a:r>
              <a:rPr lang="en-US" dirty="0"/>
              <a:t>– View a list of URLs being crawled in real </a:t>
            </a:r>
            <a:r>
              <a:rPr lang="en-US" dirty="0" smtClean="0"/>
              <a:t>time</a:t>
            </a:r>
          </a:p>
          <a:p>
            <a:endParaRPr lang="en-US" dirty="0"/>
          </a:p>
          <a:p>
            <a:r>
              <a:rPr lang="en-US" b="1" dirty="0"/>
              <a:t>Collection Management</a:t>
            </a:r>
          </a:p>
          <a:p>
            <a:r>
              <a:rPr lang="en-US" dirty="0"/>
              <a:t>– Improved import of metadata, including detailed error reports and confirmation of changes/additions</a:t>
            </a:r>
          </a:p>
          <a:p>
            <a:r>
              <a:rPr lang="en-US" dirty="0"/>
              <a:t>– Export of metadata, including ability to export metadata in a spreadsheet</a:t>
            </a:r>
            <a:r>
              <a:rPr lang="en-US" sz="2400" dirty="0" smtClean="0"/>
              <a:t>.</a:t>
            </a:r>
          </a:p>
          <a:p>
            <a:endParaRPr lang="en-US" sz="2400" dirty="0" smtClean="0"/>
          </a:p>
          <a:p>
            <a:r>
              <a:rPr lang="en-US" b="1" dirty="0" smtClean="0"/>
              <a:t>Access</a:t>
            </a:r>
          </a:p>
          <a:p>
            <a:r>
              <a:rPr lang="en-US" dirty="0" smtClean="0"/>
              <a:t>- Firefox </a:t>
            </a:r>
            <a:r>
              <a:rPr lang="en-US" dirty="0" err="1" smtClean="0"/>
              <a:t>plugin</a:t>
            </a:r>
            <a:endParaRPr lang="en-US" dirty="0"/>
          </a:p>
        </p:txBody>
      </p:sp>
    </p:spTree>
    <p:extLst>
      <p:ext uri="{BB962C8B-B14F-4D97-AF65-F5344CB8AC3E}">
        <p14:creationId xmlns:p14="http://schemas.microsoft.com/office/powerpoint/2010/main" val="425825799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781" y="2059245"/>
            <a:ext cx="4208378" cy="1255616"/>
          </a:xfrm>
        </p:spPr>
        <p:txBody>
          <a:bodyPr>
            <a:noAutofit/>
          </a:bodyPr>
          <a:lstStyle/>
          <a:p>
            <a:endParaRPr lang="en-US" sz="4000" dirty="0">
              <a:latin typeface="Georgia"/>
              <a:cs typeface="Georgia"/>
            </a:endParaRPr>
          </a:p>
          <a:p>
            <a:endParaRPr lang="en-US" sz="4000" dirty="0">
              <a:latin typeface="Georgia"/>
              <a:cs typeface="Georgia"/>
            </a:endParaRPr>
          </a:p>
        </p:txBody>
      </p:sp>
      <p:sp>
        <p:nvSpPr>
          <p:cNvPr id="4" name="TextBox 3"/>
          <p:cNvSpPr txBox="1"/>
          <p:nvPr/>
        </p:nvSpPr>
        <p:spPr>
          <a:xfrm>
            <a:off x="209883" y="2201779"/>
            <a:ext cx="4478423" cy="3182410"/>
          </a:xfrm>
          <a:prstGeom prst="rect">
            <a:avLst/>
          </a:prstGeom>
          <a:noFill/>
        </p:spPr>
        <p:txBody>
          <a:bodyPr wrap="square" rtlCol="0">
            <a:spAutoFit/>
          </a:bodyPr>
          <a:lstStyle/>
          <a:p>
            <a:pPr marL="285750" indent="-285750">
              <a:lnSpc>
                <a:spcPct val="120000"/>
              </a:lnSpc>
              <a:buFont typeface="Arial"/>
              <a:buChar char="•"/>
            </a:pPr>
            <a:r>
              <a:rPr lang="en-US" sz="2400" dirty="0" smtClean="0"/>
              <a:t>UMBRA </a:t>
            </a:r>
          </a:p>
          <a:p>
            <a:pPr marL="285750" indent="-285750">
              <a:lnSpc>
                <a:spcPct val="120000"/>
              </a:lnSpc>
              <a:buFont typeface="Arial"/>
              <a:buChar char="•"/>
            </a:pPr>
            <a:r>
              <a:rPr lang="en-US" sz="2400" dirty="0" smtClean="0"/>
              <a:t>Launched 5.0 phase 1 </a:t>
            </a:r>
          </a:p>
          <a:p>
            <a:pPr marL="742950" lvl="1" indent="-285750">
              <a:lnSpc>
                <a:spcPct val="120000"/>
              </a:lnSpc>
              <a:buFont typeface="Arial"/>
              <a:buChar char="•"/>
            </a:pPr>
            <a:r>
              <a:rPr lang="en-US" sz="2400" dirty="0" smtClean="0"/>
              <a:t>UI</a:t>
            </a:r>
          </a:p>
          <a:p>
            <a:pPr marL="742950" lvl="1" indent="-285750">
              <a:lnSpc>
                <a:spcPct val="120000"/>
              </a:lnSpc>
              <a:buFont typeface="Arial"/>
              <a:buChar char="•"/>
            </a:pPr>
            <a:r>
              <a:rPr lang="en-US" sz="2400" dirty="0" smtClean="0"/>
              <a:t>Reports</a:t>
            </a:r>
          </a:p>
          <a:p>
            <a:pPr marL="742950" lvl="1" indent="-285750">
              <a:lnSpc>
                <a:spcPct val="120000"/>
              </a:lnSpc>
              <a:buFont typeface="Arial"/>
              <a:buChar char="•"/>
            </a:pPr>
            <a:r>
              <a:rPr lang="en-US" sz="2400" dirty="0" smtClean="0"/>
              <a:t>Google Analytics</a:t>
            </a:r>
          </a:p>
          <a:p>
            <a:pPr marL="742950" lvl="1" indent="-285750">
              <a:lnSpc>
                <a:spcPct val="120000"/>
              </a:lnSpc>
              <a:buFont typeface="Arial"/>
              <a:buChar char="•"/>
            </a:pPr>
            <a:r>
              <a:rPr lang="en-US" sz="2400" dirty="0" smtClean="0"/>
              <a:t>Backend Infrastructure</a:t>
            </a:r>
          </a:p>
          <a:p>
            <a:pPr lvl="1">
              <a:lnSpc>
                <a:spcPct val="120000"/>
              </a:lnSpc>
            </a:pPr>
            <a:endParaRPr lang="en-US" sz="2400" dirty="0"/>
          </a:p>
        </p:txBody>
      </p:sp>
      <p:pic>
        <p:nvPicPr>
          <p:cNvPr id="5" name="Picture 4"/>
          <p:cNvPicPr>
            <a:picLocks noChangeAspect="1"/>
          </p:cNvPicPr>
          <p:nvPr/>
        </p:nvPicPr>
        <p:blipFill>
          <a:blip r:embed="rId3"/>
          <a:stretch>
            <a:fillRect/>
          </a:stretch>
        </p:blipFill>
        <p:spPr>
          <a:xfrm>
            <a:off x="4892844" y="2201779"/>
            <a:ext cx="4077367" cy="40773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itle 1"/>
          <p:cNvSpPr txBox="1">
            <a:spLocks/>
          </p:cNvSpPr>
          <p:nvPr/>
        </p:nvSpPr>
        <p:spPr bwMode="auto">
          <a:xfrm>
            <a:off x="2596148" y="-681038"/>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720" tIns="0" rIns="45720" bIns="0" numCol="1" rtlCol="0" anchor="b" anchorCtr="0" compatLnSpc="1">
            <a:prstTxWarp prst="textNoShape">
              <a:avLst/>
            </a:prstTxWarp>
            <a:noAutofit/>
          </a:bodyPr>
          <a:lstStyle>
            <a:lvl1pPr algn="l" defTabSz="914400" rtl="0" eaLnBrk="1" fontAlgn="base" latinLnBrk="0" hangingPunct="1">
              <a:lnSpc>
                <a:spcPts val="5000"/>
              </a:lnSpc>
              <a:spcBef>
                <a:spcPct val="0"/>
              </a:spcBef>
              <a:spcAft>
                <a:spcPct val="0"/>
              </a:spcAft>
              <a:buNone/>
              <a:defRPr sz="4600" b="1" kern="1200" cap="none" baseline="0">
                <a:solidFill>
                  <a:schemeClr val="tx1"/>
                </a:solidFill>
                <a:latin typeface="Times New Roman"/>
                <a:ea typeface="+mj-ea"/>
                <a:cs typeface="Times New Roman"/>
              </a:defRPr>
            </a:lvl1pPr>
            <a:lvl2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2pPr>
            <a:lvl3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3pPr>
            <a:lvl4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4pPr>
            <a:lvl5pPr algn="ctr" rtl="0" eaLnBrk="1" fontAlgn="base" hangingPunct="1">
              <a:spcBef>
                <a:spcPct val="0"/>
              </a:spcBef>
              <a:spcAft>
                <a:spcPct val="0"/>
              </a:spcAft>
              <a:defRPr sz="4600">
                <a:solidFill>
                  <a:schemeClr val="tx1"/>
                </a:solidFill>
                <a:latin typeface="Times New Roman" charset="0"/>
                <a:ea typeface="ＭＳ Ｐゴシック" charset="-128"/>
                <a:cs typeface="ＭＳ Ｐゴシック" charset="-128"/>
              </a:defRPr>
            </a:lvl5pPr>
            <a:lvl6pPr marL="4572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6pPr>
            <a:lvl7pPr marL="9144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7pPr>
            <a:lvl8pPr marL="13716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8pPr>
            <a:lvl9pPr marL="1828800" algn="ctr" rtl="0" eaLnBrk="1" fontAlgn="base" hangingPunct="1">
              <a:spcBef>
                <a:spcPct val="0"/>
              </a:spcBef>
              <a:spcAft>
                <a:spcPct val="0"/>
              </a:spcAft>
              <a:defRPr sz="4600">
                <a:solidFill>
                  <a:schemeClr val="tx1"/>
                </a:solidFill>
                <a:latin typeface="Goudy Old Style" charset="0"/>
                <a:ea typeface="ＭＳ Ｐゴシック" charset="-128"/>
                <a:cs typeface="ＭＳ Ｐゴシック" charset="-128"/>
              </a:defRPr>
            </a:lvl9pPr>
          </a:lstStyle>
          <a:p>
            <a:r>
              <a:rPr lang="en-US" b="0" dirty="0" smtClean="0">
                <a:latin typeface="Georgia"/>
                <a:cs typeface="Georgia"/>
              </a:rPr>
              <a:t>Looking Back 2014</a:t>
            </a:r>
            <a:endParaRPr lang="en-US" b="0" dirty="0">
              <a:latin typeface="Georgia"/>
              <a:cs typeface="Georgia"/>
            </a:endParaRPr>
          </a:p>
        </p:txBody>
      </p:sp>
    </p:spTree>
    <p:extLst>
      <p:ext uri="{BB962C8B-B14F-4D97-AF65-F5344CB8AC3E}">
        <p14:creationId xmlns:p14="http://schemas.microsoft.com/office/powerpoint/2010/main" val="263135416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Data on Current Crawls </a:t>
            </a:r>
            <a:endParaRPr lang="en-US" dirty="0"/>
          </a:p>
        </p:txBody>
      </p:sp>
      <p:pic>
        <p:nvPicPr>
          <p:cNvPr id="6" name="Content Placeholder 5" descr="current crawl.png"/>
          <p:cNvPicPr>
            <a:picLocks noGrp="1" noChangeAspect="1"/>
          </p:cNvPicPr>
          <p:nvPr>
            <p:ph idx="1"/>
          </p:nvPr>
        </p:nvPicPr>
        <p:blipFill>
          <a:blip r:embed="rId2">
            <a:extLst>
              <a:ext uri="{28A0092B-C50C-407E-A947-70E740481C1C}">
                <a14:useLocalDpi xmlns:a14="http://schemas.microsoft.com/office/drawing/2010/main" val="0"/>
              </a:ext>
            </a:extLst>
          </a:blip>
          <a:srcRect l="-22148" r="-22148"/>
          <a:stretch>
            <a:fillRect/>
          </a:stretch>
        </p:blipFill>
        <p:spPr>
          <a:xfrm>
            <a:off x="343584" y="1824792"/>
            <a:ext cx="8930910" cy="4953000"/>
          </a:xfrm>
        </p:spPr>
      </p:pic>
    </p:spTree>
    <p:extLst>
      <p:ext uri="{BB962C8B-B14F-4D97-AF65-F5344CB8AC3E}">
        <p14:creationId xmlns:p14="http://schemas.microsoft.com/office/powerpoint/2010/main" val="331376985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305" y="320842"/>
            <a:ext cx="7772400" cy="920917"/>
          </a:xfrm>
        </p:spPr>
        <p:txBody>
          <a:bodyPr>
            <a:normAutofit fontScale="90000"/>
          </a:bodyPr>
          <a:lstStyle/>
          <a:p>
            <a:r>
              <a:rPr lang="en-US" sz="4000" b="0" dirty="0" smtClean="0">
                <a:latin typeface="Georgia"/>
                <a:cs typeface="Georgia"/>
              </a:rPr>
              <a:t>5.0 summer release</a:t>
            </a:r>
            <a:br>
              <a:rPr lang="en-US" sz="4000" b="0" dirty="0" smtClean="0">
                <a:latin typeface="Georgia"/>
                <a:cs typeface="Georgia"/>
              </a:rPr>
            </a:br>
            <a:r>
              <a:rPr lang="en-US" sz="4000" b="0" dirty="0" smtClean="0">
                <a:latin typeface="Georgia"/>
                <a:cs typeface="Georgia"/>
              </a:rPr>
              <a:t> (June/July 2015)</a:t>
            </a:r>
            <a:endParaRPr lang="en-US" sz="4000" b="0" dirty="0">
              <a:latin typeface="Georgia"/>
              <a:cs typeface="Georgia"/>
            </a:endParaRPr>
          </a:p>
        </p:txBody>
      </p:sp>
      <p:sp>
        <p:nvSpPr>
          <p:cNvPr id="5" name="TextBox 4"/>
          <p:cNvSpPr txBox="1"/>
          <p:nvPr/>
        </p:nvSpPr>
        <p:spPr>
          <a:xfrm>
            <a:off x="254000" y="2152317"/>
            <a:ext cx="8676105" cy="1877437"/>
          </a:xfrm>
          <a:prstGeom prst="rect">
            <a:avLst/>
          </a:prstGeom>
          <a:noFill/>
        </p:spPr>
        <p:txBody>
          <a:bodyPr wrap="square" rtlCol="0">
            <a:spAutoFit/>
          </a:bodyPr>
          <a:lstStyle/>
          <a:p>
            <a:r>
              <a:rPr lang="en-US" sz="2400" dirty="0"/>
              <a:t>Remaining visual and UX redesign of the web </a:t>
            </a:r>
            <a:r>
              <a:rPr lang="en-US" sz="2400" dirty="0" smtClean="0"/>
              <a:t>application</a:t>
            </a:r>
          </a:p>
          <a:p>
            <a:endParaRPr lang="en-US" sz="2400" dirty="0" smtClean="0"/>
          </a:p>
          <a:p>
            <a:r>
              <a:rPr lang="en-US" sz="2400" dirty="0"/>
              <a:t>Web </a:t>
            </a:r>
            <a:r>
              <a:rPr lang="en-US" sz="2400" dirty="0" smtClean="0"/>
              <a:t>application </a:t>
            </a:r>
            <a:r>
              <a:rPr lang="en-US" sz="2400" dirty="0"/>
              <a:t>designed to optimize experience on a variety of screen types including </a:t>
            </a:r>
            <a:r>
              <a:rPr lang="en-US" sz="2400" dirty="0" err="1"/>
              <a:t>iOS</a:t>
            </a:r>
            <a:r>
              <a:rPr lang="en-US" sz="2400" dirty="0"/>
              <a:t> tablets.</a:t>
            </a:r>
          </a:p>
          <a:p>
            <a:endParaRPr lang="en-US" sz="2000" dirty="0"/>
          </a:p>
        </p:txBody>
      </p:sp>
    </p:spTree>
    <p:extLst>
      <p:ext uri="{BB962C8B-B14F-4D97-AF65-F5344CB8AC3E}">
        <p14:creationId xmlns:p14="http://schemas.microsoft.com/office/powerpoint/2010/main" val="26397909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673" y="401052"/>
            <a:ext cx="7772400" cy="840707"/>
          </a:xfrm>
        </p:spPr>
        <p:txBody>
          <a:bodyPr/>
          <a:lstStyle/>
          <a:p>
            <a:r>
              <a:rPr lang="en-US" b="0" dirty="0" smtClean="0">
                <a:latin typeface="Georgia"/>
                <a:cs typeface="Georgia"/>
              </a:rPr>
              <a:t>5.0 Summer release</a:t>
            </a:r>
            <a:endParaRPr lang="en-US" b="0" dirty="0">
              <a:latin typeface="Georgia"/>
              <a:cs typeface="Georgia"/>
            </a:endParaRPr>
          </a:p>
        </p:txBody>
      </p:sp>
      <p:sp>
        <p:nvSpPr>
          <p:cNvPr id="5" name="TextBox 4"/>
          <p:cNvSpPr txBox="1"/>
          <p:nvPr/>
        </p:nvSpPr>
        <p:spPr>
          <a:xfrm>
            <a:off x="467895" y="2138948"/>
            <a:ext cx="8676105" cy="4093428"/>
          </a:xfrm>
          <a:prstGeom prst="rect">
            <a:avLst/>
          </a:prstGeom>
          <a:noFill/>
        </p:spPr>
        <p:txBody>
          <a:bodyPr wrap="square" rtlCol="0">
            <a:spAutoFit/>
          </a:bodyPr>
          <a:lstStyle/>
          <a:p>
            <a:r>
              <a:rPr lang="en-US" sz="2000" b="1" dirty="0"/>
              <a:t>Collection Management</a:t>
            </a:r>
          </a:p>
          <a:p>
            <a:r>
              <a:rPr lang="en-US" sz="2000" dirty="0"/>
              <a:t>– Ability to move and share seeds between collections</a:t>
            </a:r>
          </a:p>
          <a:p>
            <a:r>
              <a:rPr lang="en-US" sz="2000" dirty="0"/>
              <a:t>– Refined scoping rules, including option to apply only to specific seeds and frequencies</a:t>
            </a:r>
          </a:p>
          <a:p>
            <a:r>
              <a:rPr lang="en-US" sz="2000" dirty="0"/>
              <a:t>– Customizable user roles</a:t>
            </a:r>
          </a:p>
          <a:p>
            <a:r>
              <a:rPr lang="en-US" sz="2000" dirty="0"/>
              <a:t>– Streamlined metadata entry (ability to see previously/commonly used terms, linked data options, auto- populate metadata fields)</a:t>
            </a:r>
          </a:p>
          <a:p>
            <a:r>
              <a:rPr lang="en-US" sz="2000" dirty="0"/>
              <a:t>– Ability to rank metadata facets manually on public site</a:t>
            </a:r>
          </a:p>
          <a:p>
            <a:r>
              <a:rPr lang="en-US" sz="2000" dirty="0"/>
              <a:t>– Improved automatic extraction of metadata (especially embedded metadata from PDF files)</a:t>
            </a:r>
          </a:p>
          <a:p>
            <a:r>
              <a:rPr lang="en-US" sz="2000" dirty="0"/>
              <a:t>– View detailed seed history information, including crawl history and post crawl reports.</a:t>
            </a:r>
          </a:p>
          <a:p>
            <a:r>
              <a:rPr lang="en-US" sz="2000" dirty="0"/>
              <a:t>– Ability to archive/export specific file types such as PDFs or images</a:t>
            </a:r>
          </a:p>
        </p:txBody>
      </p:sp>
    </p:spTree>
    <p:extLst>
      <p:ext uri="{BB962C8B-B14F-4D97-AF65-F5344CB8AC3E}">
        <p14:creationId xmlns:p14="http://schemas.microsoft.com/office/powerpoint/2010/main" val="170901752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778" y="414421"/>
            <a:ext cx="7772400" cy="800601"/>
          </a:xfrm>
        </p:spPr>
        <p:txBody>
          <a:bodyPr/>
          <a:lstStyle/>
          <a:p>
            <a:r>
              <a:rPr lang="en-US" b="0" dirty="0" smtClean="0">
                <a:latin typeface="Georgia"/>
                <a:cs typeface="Georgia"/>
              </a:rPr>
              <a:t>5.0 summer release</a:t>
            </a:r>
            <a:endParaRPr lang="en-US" b="0" dirty="0">
              <a:latin typeface="Georgia"/>
              <a:cs typeface="Georgia"/>
            </a:endParaRPr>
          </a:p>
        </p:txBody>
      </p:sp>
      <p:sp>
        <p:nvSpPr>
          <p:cNvPr id="5" name="TextBox 4"/>
          <p:cNvSpPr txBox="1"/>
          <p:nvPr/>
        </p:nvSpPr>
        <p:spPr>
          <a:xfrm>
            <a:off x="187158" y="1965159"/>
            <a:ext cx="8676105" cy="2616101"/>
          </a:xfrm>
          <a:prstGeom prst="rect">
            <a:avLst/>
          </a:prstGeom>
          <a:noFill/>
        </p:spPr>
        <p:txBody>
          <a:bodyPr wrap="square" rtlCol="0">
            <a:spAutoFit/>
          </a:bodyPr>
          <a:lstStyle/>
          <a:p>
            <a:r>
              <a:rPr lang="en-US" sz="2000" b="1" dirty="0" smtClean="0"/>
              <a:t>Access</a:t>
            </a:r>
          </a:p>
          <a:p>
            <a:r>
              <a:rPr lang="en-US" sz="2000" dirty="0"/>
              <a:t>– Enhanced integration with General Archive at </a:t>
            </a:r>
            <a:r>
              <a:rPr lang="en-US" sz="2000" dirty="0" err="1"/>
              <a:t>www.archive.org</a:t>
            </a:r>
            <a:endParaRPr lang="en-US" sz="2000" dirty="0"/>
          </a:p>
          <a:p>
            <a:endParaRPr lang="en-US" sz="2000" b="1" dirty="0"/>
          </a:p>
          <a:p>
            <a:r>
              <a:rPr lang="en-US" sz="2000" dirty="0"/>
              <a:t>– Updated </a:t>
            </a:r>
            <a:r>
              <a:rPr lang="en-US" sz="2000" dirty="0" err="1"/>
              <a:t>Wayback</a:t>
            </a:r>
            <a:r>
              <a:rPr lang="en-US" sz="2000" dirty="0"/>
              <a:t> look and feel (banner, calendar page, etc.</a:t>
            </a:r>
            <a:r>
              <a:rPr lang="en-US" sz="2000" dirty="0" smtClean="0"/>
              <a:t>)</a:t>
            </a:r>
          </a:p>
          <a:p>
            <a:endParaRPr lang="en-US" sz="2000" dirty="0"/>
          </a:p>
          <a:p>
            <a:r>
              <a:rPr lang="en-US" sz="2000" dirty="0"/>
              <a:t>– Linking related/same pages on </a:t>
            </a:r>
            <a:r>
              <a:rPr lang="en-US" sz="2000" dirty="0" err="1"/>
              <a:t>Wayback</a:t>
            </a:r>
            <a:r>
              <a:rPr lang="en-US" sz="2000" dirty="0"/>
              <a:t> calendar (example: changed URL for identical site</a:t>
            </a:r>
            <a:r>
              <a:rPr lang="en-US" sz="2000" dirty="0" smtClean="0"/>
              <a:t>)</a:t>
            </a:r>
          </a:p>
          <a:p>
            <a:endParaRPr lang="en-US" sz="2400" dirty="0"/>
          </a:p>
        </p:txBody>
      </p:sp>
    </p:spTree>
    <p:extLst>
      <p:ext uri="{BB962C8B-B14F-4D97-AF65-F5344CB8AC3E}">
        <p14:creationId xmlns:p14="http://schemas.microsoft.com/office/powerpoint/2010/main" val="26397909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1979" y="503238"/>
            <a:ext cx="7313613" cy="868362"/>
          </a:xfrm>
        </p:spPr>
        <p:txBody>
          <a:bodyPr/>
          <a:lstStyle/>
          <a:p>
            <a:r>
              <a:rPr lang="en-US" dirty="0" smtClean="0"/>
              <a:t>How to get involved</a:t>
            </a:r>
            <a:endParaRPr lang="en-US" dirty="0"/>
          </a:p>
        </p:txBody>
      </p:sp>
      <p:pic>
        <p:nvPicPr>
          <p:cNvPr id="7" name="Picture 6"/>
          <p:cNvPicPr>
            <a:picLocks noChangeAspect="1"/>
          </p:cNvPicPr>
          <p:nvPr/>
        </p:nvPicPr>
        <p:blipFill rotWithShape="1">
          <a:blip r:embed="rId2"/>
          <a:srcRect l="4341" t="4095" r="5409" b="7843"/>
          <a:stretch/>
        </p:blipFill>
        <p:spPr>
          <a:xfrm>
            <a:off x="0" y="2132328"/>
            <a:ext cx="3126796" cy="2532035"/>
          </a:xfrm>
          <a:prstGeom prst="rect">
            <a:avLst/>
          </a:prstGeom>
        </p:spPr>
      </p:pic>
      <p:sp>
        <p:nvSpPr>
          <p:cNvPr id="10" name="Content Placeholder 4"/>
          <p:cNvSpPr>
            <a:spLocks noGrp="1"/>
          </p:cNvSpPr>
          <p:nvPr>
            <p:ph idx="1"/>
          </p:nvPr>
        </p:nvSpPr>
        <p:spPr>
          <a:xfrm flipH="1">
            <a:off x="3625271" y="1962727"/>
            <a:ext cx="5237083" cy="4255955"/>
          </a:xfrm>
        </p:spPr>
        <p:txBody>
          <a:bodyPr/>
          <a:lstStyle/>
          <a:p>
            <a:pPr marL="0" indent="0">
              <a:buNone/>
            </a:pPr>
            <a:endParaRPr lang="en-US" dirty="0" smtClean="0"/>
          </a:p>
          <a:p>
            <a:pPr marL="0" indent="0">
              <a:buNone/>
            </a:pPr>
            <a:r>
              <a:rPr lang="en-US" dirty="0" smtClean="0"/>
              <a:t>We want to hear from you!</a:t>
            </a:r>
          </a:p>
          <a:p>
            <a:pPr marL="0" indent="0">
              <a:buNone/>
            </a:pPr>
            <a:r>
              <a:rPr lang="en-US" dirty="0" smtClean="0"/>
              <a:t>Use our feature request forum</a:t>
            </a:r>
            <a:r>
              <a:rPr lang="en-US" dirty="0"/>
              <a:t>: https://</a:t>
            </a:r>
            <a:r>
              <a:rPr lang="en-US" dirty="0" err="1"/>
              <a:t>support.archive-it.org</a:t>
            </a:r>
            <a:r>
              <a:rPr lang="en-US" dirty="0"/>
              <a:t>/categories/20126763-Archive-It-5-0-Feature-Requests</a:t>
            </a:r>
            <a:endParaRPr lang="en-US" dirty="0" smtClean="0"/>
          </a:p>
          <a:p>
            <a:pPr marL="0" indent="0">
              <a:buNone/>
            </a:pPr>
            <a:r>
              <a:rPr lang="en-US" dirty="0" smtClean="0"/>
              <a:t>Join our user development group</a:t>
            </a:r>
          </a:p>
          <a:p>
            <a:pPr marL="0" indent="0">
              <a:buNone/>
            </a:pPr>
            <a:r>
              <a:rPr lang="en-US" dirty="0" smtClean="0"/>
              <a:t>Write a blog post</a:t>
            </a:r>
            <a:endParaRPr lang="en-US" dirty="0"/>
          </a:p>
        </p:txBody>
      </p:sp>
    </p:spTree>
    <p:extLst>
      <p:ext uri="{BB962C8B-B14F-4D97-AF65-F5344CB8AC3E}">
        <p14:creationId xmlns:p14="http://schemas.microsoft.com/office/powerpoint/2010/main" val="201869691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p:cNvSpPr txBox="1">
            <a:spLocks noChangeArrowheads="1"/>
          </p:cNvSpPr>
          <p:nvPr/>
        </p:nvSpPr>
        <p:spPr bwMode="auto">
          <a:xfrm>
            <a:off x="3124200" y="304800"/>
            <a:ext cx="4991100" cy="831850"/>
          </a:xfrm>
          <a:prstGeom prst="rect">
            <a:avLst/>
          </a:prstGeom>
          <a:noFill/>
          <a:ln w="9525">
            <a:noFill/>
            <a:miter lim="800000"/>
            <a:headEnd/>
            <a:tailEnd/>
          </a:ln>
        </p:spPr>
        <p:txBody>
          <a:bodyPr wrap="none">
            <a:prstTxWarp prst="textNoShape">
              <a:avLst/>
            </a:prstTxWarp>
            <a:spAutoFit/>
          </a:bodyPr>
          <a:lstStyle/>
          <a:p>
            <a:pPr algn="ctr"/>
            <a:r>
              <a:rPr lang="en-US" sz="4800" b="1"/>
              <a:t>Archive-It Partners </a:t>
            </a:r>
          </a:p>
        </p:txBody>
      </p:sp>
      <p:graphicFrame>
        <p:nvGraphicFramePr>
          <p:cNvPr id="19458" name="Chart 5"/>
          <p:cNvGraphicFramePr>
            <a:graphicFrameLocks/>
          </p:cNvGraphicFramePr>
          <p:nvPr/>
        </p:nvGraphicFramePr>
        <p:xfrm>
          <a:off x="25400" y="1092200"/>
          <a:ext cx="9169400" cy="5816600"/>
        </p:xfrm>
        <a:graphic>
          <a:graphicData uri="http://schemas.openxmlformats.org/presentationml/2006/ole">
            <mc:AlternateContent xmlns:mc="http://schemas.openxmlformats.org/markup-compatibility/2006">
              <mc:Choice xmlns:v="urn:schemas-microsoft-com:vml" Requires="v">
                <p:oleObj spid="_x0000_s34828" r:id="rId4" imgW="9167626" imgH="5815103" progId="Excel.Sheet.8">
                  <p:embed/>
                </p:oleObj>
              </mc:Choice>
              <mc:Fallback>
                <p:oleObj r:id="rId4" imgW="9167626" imgH="5815103" progId="Excel.Shee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1092200"/>
                        <a:ext cx="9169400" cy="581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p:cNvGraphicFramePr>
          <p:nvPr/>
        </p:nvGraphicFramePr>
        <p:xfrm>
          <a:off x="-52388" y="2063750"/>
          <a:ext cx="9250363" cy="4521200"/>
        </p:xfrm>
        <a:graphic>
          <a:graphicData uri="http://schemas.openxmlformats.org/presentationml/2006/ole">
            <mc:AlternateContent xmlns:mc="http://schemas.openxmlformats.org/markup-compatibility/2006">
              <mc:Choice xmlns:v="urn:schemas-microsoft-com:vml" Requires="v">
                <p:oleObj spid="_x0000_s34829" name="Chart" r:id="rId7" imgW="9245600" imgH="4521200" progId="Excel.Sheet.8">
                  <p:embed/>
                </p:oleObj>
              </mc:Choice>
              <mc:Fallback>
                <p:oleObj name="Chart" r:id="rId7" imgW="9245600" imgH="4521200" progId="Excel.Sheet.8">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88" y="2063750"/>
                        <a:ext cx="9250363" cy="452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Chart 5"/>
          <p:cNvGraphicFramePr>
            <a:graphicFrameLocks/>
          </p:cNvGraphicFramePr>
          <p:nvPr/>
        </p:nvGraphicFramePr>
        <p:xfrm>
          <a:off x="-50800" y="1778000"/>
          <a:ext cx="9245600" cy="5130800"/>
        </p:xfrm>
        <a:graphic>
          <a:graphicData uri="http://schemas.openxmlformats.org/presentationml/2006/ole">
            <mc:AlternateContent xmlns:mc="http://schemas.openxmlformats.org/markup-compatibility/2006">
              <mc:Choice xmlns:v="urn:schemas-microsoft-com:vml" Requires="v">
                <p:oleObj spid="_x0000_s2065" name="Chart" r:id="rId4" imgW="9240772" imgH="5126312" progId="Excel.Sheet.8">
                  <p:embed/>
                </p:oleObj>
              </mc:Choice>
              <mc:Fallback>
                <p:oleObj name="Chart" r:id="rId4" imgW="9240772" imgH="5126312" progId="Excel.Sheet.8">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778000"/>
                        <a:ext cx="9245600" cy="513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0" name="TextBox 6"/>
          <p:cNvSpPr txBox="1">
            <a:spLocks noChangeArrowheads="1"/>
          </p:cNvSpPr>
          <p:nvPr/>
        </p:nvSpPr>
        <p:spPr bwMode="auto">
          <a:xfrm flipH="1">
            <a:off x="774700" y="596265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eaLnBrk="1" hangingPunct="1"/>
            <a:r>
              <a:rPr lang="en-US"/>
              <a:t>30</a:t>
            </a:r>
          </a:p>
        </p:txBody>
      </p:sp>
      <p:sp>
        <p:nvSpPr>
          <p:cNvPr id="22531" name="TextBox 7"/>
          <p:cNvSpPr txBox="1">
            <a:spLocks noChangeArrowheads="1"/>
          </p:cNvSpPr>
          <p:nvPr/>
        </p:nvSpPr>
        <p:spPr bwMode="auto">
          <a:xfrm>
            <a:off x="2551113" y="5565775"/>
            <a:ext cx="714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eaLnBrk="1" hangingPunct="1"/>
            <a:r>
              <a:rPr lang="en-US"/>
              <a:t> 80</a:t>
            </a:r>
          </a:p>
        </p:txBody>
      </p:sp>
      <p:pic>
        <p:nvPicPr>
          <p:cNvPr id="22532" name="Picture 6" descr="ppt_h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5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2274888" y="460375"/>
            <a:ext cx="6767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4000" b="1">
                <a:latin typeface="Big Caslon" charset="0"/>
                <a:cs typeface="Times" charset="0"/>
              </a:rPr>
              <a:t>Archive-It Partners 2006 – 2014</a:t>
            </a:r>
          </a:p>
        </p:txBody>
      </p:sp>
    </p:spTree>
    <p:extLst>
      <p:ext uri="{BB962C8B-B14F-4D97-AF65-F5344CB8AC3E}">
        <p14:creationId xmlns:p14="http://schemas.microsoft.com/office/powerpoint/2010/main" val="42986199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568" y="0"/>
            <a:ext cx="7772400" cy="1362075"/>
          </a:xfrm>
        </p:spPr>
        <p:txBody>
          <a:bodyPr/>
          <a:lstStyle/>
          <a:p>
            <a:r>
              <a:rPr lang="en-US" b="0" dirty="0" smtClean="0">
                <a:latin typeface="Georgia"/>
                <a:cs typeface="Georgia"/>
              </a:rPr>
              <a:t>User groups</a:t>
            </a:r>
            <a:endParaRPr lang="en-US" b="0" dirty="0">
              <a:latin typeface="Georgia"/>
              <a:cs typeface="Georgia"/>
            </a:endParaRPr>
          </a:p>
        </p:txBody>
      </p:sp>
      <p:sp>
        <p:nvSpPr>
          <p:cNvPr id="5" name="TextBox 4"/>
          <p:cNvSpPr txBox="1"/>
          <p:nvPr/>
        </p:nvSpPr>
        <p:spPr>
          <a:xfrm>
            <a:off x="254000" y="2152317"/>
            <a:ext cx="8676105" cy="4708981"/>
          </a:xfrm>
          <a:prstGeom prst="rect">
            <a:avLst/>
          </a:prstGeom>
          <a:noFill/>
        </p:spPr>
        <p:txBody>
          <a:bodyPr wrap="square" rtlCol="0">
            <a:spAutoFit/>
          </a:bodyPr>
          <a:lstStyle/>
          <a:p>
            <a:r>
              <a:rPr lang="en-US" sz="2000" dirty="0"/>
              <a:t>Mid-Atlantic Archive-It Users Group</a:t>
            </a:r>
          </a:p>
          <a:p>
            <a:r>
              <a:rPr lang="en-US" sz="2000" dirty="0"/>
              <a:t>First group met in November at Temple University</a:t>
            </a:r>
          </a:p>
          <a:p>
            <a:endParaRPr lang="en-US" sz="2000" dirty="0"/>
          </a:p>
          <a:p>
            <a:r>
              <a:rPr lang="en-US" sz="2000" dirty="0"/>
              <a:t>Upcoming locations: </a:t>
            </a:r>
          </a:p>
          <a:p>
            <a:r>
              <a:rPr lang="en-US" sz="2000" dirty="0"/>
              <a:t>New York</a:t>
            </a:r>
          </a:p>
          <a:p>
            <a:r>
              <a:rPr lang="en-US" sz="2000" dirty="0"/>
              <a:t> Minneapolis/Twin Cities Colorado/Wyoming Wisconsin North Carolina Seattle Los Angeles</a:t>
            </a:r>
          </a:p>
          <a:p>
            <a:r>
              <a:rPr lang="en-US" sz="2000" dirty="0"/>
              <a:t>Southwestern </a:t>
            </a:r>
          </a:p>
          <a:p>
            <a:endParaRPr lang="en-US" sz="2000" dirty="0"/>
          </a:p>
          <a:p>
            <a:r>
              <a:rPr lang="en-US" sz="2000" dirty="0"/>
              <a:t>Interested in organizing a group? Email Scott: </a:t>
            </a:r>
            <a:r>
              <a:rPr lang="en-US" sz="2000" dirty="0">
                <a:hlinkClick r:id="rId3"/>
              </a:rPr>
              <a:t>scott@archive.org</a:t>
            </a:r>
            <a:endParaRPr lang="en-US" sz="2000" dirty="0"/>
          </a:p>
          <a:p>
            <a:endParaRPr lang="en-US" sz="2000" dirty="0"/>
          </a:p>
        </p:txBody>
      </p:sp>
    </p:spTree>
    <p:extLst>
      <p:ext uri="{BB962C8B-B14F-4D97-AF65-F5344CB8AC3E}">
        <p14:creationId xmlns:p14="http://schemas.microsoft.com/office/powerpoint/2010/main" val="26397909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895"/>
            <a:ext cx="7772400" cy="1310740"/>
          </a:xfrm>
        </p:spPr>
        <p:txBody>
          <a:bodyPr>
            <a:normAutofit fontScale="90000"/>
          </a:bodyPr>
          <a:lstStyle/>
          <a:p>
            <a:pPr>
              <a:lnSpc>
                <a:spcPct val="100000"/>
              </a:lnSpc>
            </a:pP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Educational Partnerships </a:t>
            </a:r>
            <a:br>
              <a:rPr lang="en-US" sz="2800" dirty="0"/>
            </a:br>
            <a:r>
              <a:rPr lang="en-US" sz="2800" dirty="0" smtClean="0"/>
              <a:t>	</a:t>
            </a:r>
            <a:r>
              <a:rPr lang="en-US" sz="2800" b="0" dirty="0" smtClean="0"/>
              <a:t>Graduate </a:t>
            </a:r>
            <a:r>
              <a:rPr lang="en-US" sz="2800" b="0" dirty="0"/>
              <a:t>students use Archive-It in (primarily</a:t>
            </a:r>
            <a:r>
              <a:rPr lang="en-US" sz="2800" b="0" dirty="0" smtClean="0"/>
              <a:t>) Library </a:t>
            </a:r>
            <a:r>
              <a:rPr lang="en-US" sz="2800" b="0" dirty="0"/>
              <a:t>Science classes</a:t>
            </a:r>
          </a:p>
        </p:txBody>
      </p:sp>
      <p:sp>
        <p:nvSpPr>
          <p:cNvPr id="3" name="Text Placeholder 2"/>
          <p:cNvSpPr>
            <a:spLocks noGrp="1"/>
          </p:cNvSpPr>
          <p:nvPr>
            <p:ph type="body" idx="1"/>
          </p:nvPr>
        </p:nvSpPr>
        <p:spPr>
          <a:xfrm>
            <a:off x="457200" y="3876843"/>
            <a:ext cx="7772400" cy="1229894"/>
          </a:xfrm>
        </p:spPr>
        <p:txBody>
          <a:bodyPr/>
          <a:lstStyle/>
          <a:p>
            <a:r>
              <a:rPr lang="en-US" b="1" dirty="0" smtClean="0"/>
              <a:t>Spontaneous Collections</a:t>
            </a:r>
          </a:p>
          <a:p>
            <a:r>
              <a:rPr lang="en-US" b="1" dirty="0"/>
              <a:t>	</a:t>
            </a:r>
            <a:r>
              <a:rPr lang="en-US" dirty="0" smtClean="0"/>
              <a:t>Crowd sourced, collaborative collecting on national and international events</a:t>
            </a:r>
            <a:endParaRPr lang="en-US" b="1" dirty="0"/>
          </a:p>
        </p:txBody>
      </p:sp>
      <p:sp>
        <p:nvSpPr>
          <p:cNvPr id="4" name="TextBox 3"/>
          <p:cNvSpPr txBox="1"/>
          <p:nvPr/>
        </p:nvSpPr>
        <p:spPr>
          <a:xfrm>
            <a:off x="2152316" y="775368"/>
            <a:ext cx="5961281" cy="646331"/>
          </a:xfrm>
          <a:prstGeom prst="rect">
            <a:avLst/>
          </a:prstGeom>
          <a:noFill/>
        </p:spPr>
        <p:txBody>
          <a:bodyPr wrap="square" rtlCol="0">
            <a:spAutoFit/>
          </a:bodyPr>
          <a:lstStyle/>
          <a:p>
            <a:r>
              <a:rPr lang="en-US" sz="3600" dirty="0" smtClean="0"/>
              <a:t>Programmatic Content </a:t>
            </a:r>
            <a:endParaRPr lang="en-US" sz="3600" dirty="0"/>
          </a:p>
        </p:txBody>
      </p:sp>
      <p:sp>
        <p:nvSpPr>
          <p:cNvPr id="6" name="Text Placeholder 2"/>
          <p:cNvSpPr txBox="1">
            <a:spLocks/>
          </p:cNvSpPr>
          <p:nvPr/>
        </p:nvSpPr>
        <p:spPr bwMode="auto">
          <a:xfrm>
            <a:off x="596232" y="5093369"/>
            <a:ext cx="7772400" cy="116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45720" bIns="0" numCol="1" rtlCol="0" anchor="t" anchorCtr="0" compatLnSpc="1">
            <a:prstTxWarp prst="textNoShape">
              <a:avLst/>
            </a:prstTxWarp>
            <a:normAutofit/>
          </a:bodyPr>
          <a:lstStyle>
            <a:lvl1pPr marL="0" indent="0" algn="l" rtl="0" eaLnBrk="1" fontAlgn="base" hangingPunct="1">
              <a:spcBef>
                <a:spcPct val="0"/>
              </a:spcBef>
              <a:spcAft>
                <a:spcPct val="0"/>
              </a:spcAft>
              <a:buSzPct val="50000"/>
              <a:buNone/>
              <a:defRPr sz="2200" kern="1200">
                <a:solidFill>
                  <a:schemeClr val="tx1"/>
                </a:solidFill>
                <a:latin typeface="Times New Roman"/>
                <a:ea typeface="+mn-ea"/>
                <a:cs typeface="Times New Roman"/>
              </a:defRPr>
            </a:lvl1pPr>
            <a:lvl2pPr marL="457200" indent="0" algn="l" rtl="0" eaLnBrk="1" fontAlgn="base" hangingPunct="1">
              <a:spcBef>
                <a:spcPts val="600"/>
              </a:spcBef>
              <a:spcAft>
                <a:spcPct val="0"/>
              </a:spcAft>
              <a:buSzPct val="50000"/>
              <a:buNone/>
              <a:defRPr sz="1800" kern="1200">
                <a:solidFill>
                  <a:schemeClr val="tx1">
                    <a:tint val="75000"/>
                  </a:schemeClr>
                </a:solidFill>
                <a:latin typeface="Times New Roman"/>
                <a:ea typeface="ＭＳ Ｐゴシック" charset="-128"/>
                <a:cs typeface="Times New Roman"/>
              </a:defRPr>
            </a:lvl2pPr>
            <a:lvl3pPr marL="914400" indent="0" algn="l" rtl="0" eaLnBrk="1" fontAlgn="base" hangingPunct="1">
              <a:spcBef>
                <a:spcPts val="600"/>
              </a:spcBef>
              <a:spcAft>
                <a:spcPct val="0"/>
              </a:spcAft>
              <a:buSzPct val="50000"/>
              <a:buNone/>
              <a:defRPr sz="1600" kern="1200">
                <a:solidFill>
                  <a:schemeClr val="tx1">
                    <a:tint val="75000"/>
                  </a:schemeClr>
                </a:solidFill>
                <a:latin typeface="Times New Roman"/>
                <a:ea typeface="ＭＳ Ｐゴシック" charset="-128"/>
                <a:cs typeface="Times New Roman"/>
              </a:defRPr>
            </a:lvl3pPr>
            <a:lvl4pPr marL="1371600" indent="0" algn="l" rtl="0" eaLnBrk="1" fontAlgn="base" hangingPunct="1">
              <a:spcBef>
                <a:spcPts val="600"/>
              </a:spcBef>
              <a:spcAft>
                <a:spcPct val="0"/>
              </a:spcAft>
              <a:buSzPct val="50000"/>
              <a:buNone/>
              <a:defRPr sz="1400" kern="1200">
                <a:solidFill>
                  <a:schemeClr val="tx1">
                    <a:tint val="75000"/>
                  </a:schemeClr>
                </a:solidFill>
                <a:latin typeface="Times New Roman"/>
                <a:ea typeface="ＭＳ Ｐゴシック" charset="-128"/>
                <a:cs typeface="Times New Roman"/>
              </a:defRPr>
            </a:lvl4pPr>
            <a:lvl5pPr marL="1828800" indent="0" algn="l" rtl="0" eaLnBrk="1" fontAlgn="base" hangingPunct="1">
              <a:spcBef>
                <a:spcPts val="600"/>
              </a:spcBef>
              <a:spcAft>
                <a:spcPct val="0"/>
              </a:spcAft>
              <a:buSzPct val="50000"/>
              <a:buFont typeface="Courier New" charset="0"/>
              <a:buNone/>
              <a:defRPr sz="1400" kern="1200">
                <a:solidFill>
                  <a:schemeClr val="tx1">
                    <a:tint val="75000"/>
                  </a:schemeClr>
                </a:solidFill>
                <a:latin typeface="Times New Roman"/>
                <a:ea typeface="ＭＳ Ｐゴシック" charset="-128"/>
                <a:cs typeface="Times New Roman"/>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dirty="0" smtClean="0"/>
              <a:t>Researcher Services </a:t>
            </a:r>
          </a:p>
          <a:p>
            <a:r>
              <a:rPr lang="en-US" b="1" dirty="0" smtClean="0"/>
              <a:t>	</a:t>
            </a:r>
            <a:r>
              <a:rPr lang="en-US" dirty="0" smtClean="0"/>
              <a:t>Will make available datasets derived from partner collections that can be given to patrons and researchers for large-scale analysis</a:t>
            </a:r>
            <a:endParaRPr lang="en-US" dirty="0"/>
          </a:p>
        </p:txBody>
      </p:sp>
    </p:spTree>
    <p:extLst>
      <p:ext uri="{BB962C8B-B14F-4D97-AF65-F5344CB8AC3E}">
        <p14:creationId xmlns:p14="http://schemas.microsoft.com/office/powerpoint/2010/main" val="413149547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334210"/>
            <a:ext cx="7772400" cy="934286"/>
          </a:xfrm>
        </p:spPr>
        <p:txBody>
          <a:bodyPr/>
          <a:lstStyle/>
          <a:p>
            <a:r>
              <a:rPr lang="en-US" b="0" dirty="0" smtClean="0">
                <a:latin typeface="Georgia"/>
                <a:cs typeface="Georgia"/>
              </a:rPr>
              <a:t>UMBRA</a:t>
            </a:r>
            <a:endParaRPr lang="en-US" b="0" dirty="0">
              <a:latin typeface="Georgia"/>
              <a:cs typeface="Georgia"/>
            </a:endParaRPr>
          </a:p>
        </p:txBody>
      </p:sp>
      <p:sp>
        <p:nvSpPr>
          <p:cNvPr id="5" name="TextBox 4"/>
          <p:cNvSpPr txBox="1"/>
          <p:nvPr/>
        </p:nvSpPr>
        <p:spPr>
          <a:xfrm>
            <a:off x="227263" y="2138948"/>
            <a:ext cx="8676105" cy="3323987"/>
          </a:xfrm>
          <a:prstGeom prst="rect">
            <a:avLst/>
          </a:prstGeom>
          <a:noFill/>
        </p:spPr>
        <p:txBody>
          <a:bodyPr wrap="square" rtlCol="0">
            <a:spAutoFit/>
          </a:bodyPr>
          <a:lstStyle/>
          <a:p>
            <a:pPr>
              <a:buFont typeface="Arial"/>
              <a:buChar char="•"/>
            </a:pPr>
            <a:r>
              <a:rPr lang="en-US" sz="3200" dirty="0" smtClean="0"/>
              <a:t>Works together with </a:t>
            </a:r>
            <a:r>
              <a:rPr lang="en-US" sz="3200" dirty="0" err="1" smtClean="0"/>
              <a:t>Heritrix</a:t>
            </a:r>
            <a:endParaRPr lang="en-US" sz="3200" dirty="0" smtClean="0"/>
          </a:p>
          <a:p>
            <a:pPr>
              <a:buFont typeface="Arial"/>
              <a:buChar char="•"/>
            </a:pPr>
            <a:r>
              <a:rPr lang="en-US" sz="3200" dirty="0" smtClean="0"/>
              <a:t>Allows </a:t>
            </a:r>
            <a:r>
              <a:rPr lang="en-US" sz="3200" dirty="0" err="1" smtClean="0"/>
              <a:t>Heritrix</a:t>
            </a:r>
            <a:r>
              <a:rPr lang="en-US" sz="3200" dirty="0" smtClean="0"/>
              <a:t> to access sites in the same way a browser would.</a:t>
            </a:r>
          </a:p>
          <a:p>
            <a:pPr>
              <a:buFont typeface="Arial"/>
              <a:buChar char="•"/>
            </a:pPr>
            <a:r>
              <a:rPr lang="en-US" sz="3200" dirty="0" smtClean="0"/>
              <a:t>a flexible way to imitate human interactions with Web sites </a:t>
            </a:r>
          </a:p>
          <a:p>
            <a:endParaRPr lang="en-US" sz="3200" b="1" dirty="0" smtClean="0"/>
          </a:p>
          <a:p>
            <a:endParaRPr lang="en-US" dirty="0"/>
          </a:p>
        </p:txBody>
      </p:sp>
    </p:spTree>
    <p:extLst>
      <p:ext uri="{BB962C8B-B14F-4D97-AF65-F5344CB8AC3E}">
        <p14:creationId xmlns:p14="http://schemas.microsoft.com/office/powerpoint/2010/main" val="103486674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348" y="334210"/>
            <a:ext cx="6638757" cy="934286"/>
          </a:xfrm>
        </p:spPr>
        <p:txBody>
          <a:bodyPr/>
          <a:lstStyle/>
          <a:p>
            <a:pPr algn="ctr"/>
            <a:r>
              <a:rPr lang="en-US" b="0" dirty="0" smtClean="0">
                <a:latin typeface="Georgia"/>
                <a:cs typeface="Georgia"/>
              </a:rPr>
              <a:t>5.0 phase 1 – </a:t>
            </a:r>
            <a:br>
              <a:rPr lang="en-US" b="0" dirty="0" smtClean="0">
                <a:latin typeface="Georgia"/>
                <a:cs typeface="Georgia"/>
              </a:rPr>
            </a:br>
            <a:r>
              <a:rPr lang="en-US" b="0" dirty="0" smtClean="0">
                <a:latin typeface="Georgia"/>
                <a:cs typeface="Georgia"/>
              </a:rPr>
              <a:t>User Interface</a:t>
            </a:r>
            <a:endParaRPr lang="en-US" b="0" dirty="0">
              <a:latin typeface="Georgia"/>
              <a:cs typeface="Georgia"/>
            </a:endParaRPr>
          </a:p>
        </p:txBody>
      </p:sp>
      <p:sp>
        <p:nvSpPr>
          <p:cNvPr id="5" name="TextBox 4"/>
          <p:cNvSpPr txBox="1"/>
          <p:nvPr/>
        </p:nvSpPr>
        <p:spPr>
          <a:xfrm>
            <a:off x="581001" y="2138948"/>
            <a:ext cx="5201978" cy="3816429"/>
          </a:xfrm>
          <a:prstGeom prst="rect">
            <a:avLst/>
          </a:prstGeom>
          <a:noFill/>
        </p:spPr>
        <p:txBody>
          <a:bodyPr wrap="square" rtlCol="0">
            <a:spAutoFit/>
          </a:bodyPr>
          <a:lstStyle/>
          <a:p>
            <a:r>
              <a:rPr lang="en-US" sz="2200" dirty="0"/>
              <a:t>New User </a:t>
            </a:r>
            <a:r>
              <a:rPr lang="en-US" sz="2200" dirty="0" smtClean="0"/>
              <a:t>Interface</a:t>
            </a:r>
          </a:p>
          <a:p>
            <a:endParaRPr lang="en-US" sz="2200" dirty="0" smtClean="0"/>
          </a:p>
          <a:p>
            <a:pPr marL="342900" indent="-342900">
              <a:buFont typeface="Arial"/>
              <a:buChar char="•"/>
            </a:pPr>
            <a:r>
              <a:rPr lang="en-US" sz="2200" dirty="0" smtClean="0"/>
              <a:t>Cleaner layout </a:t>
            </a:r>
            <a:r>
              <a:rPr lang="en-US" sz="2200" dirty="0"/>
              <a:t>and </a:t>
            </a:r>
            <a:r>
              <a:rPr lang="en-US" sz="2200" dirty="0" smtClean="0"/>
              <a:t>aesthetic</a:t>
            </a:r>
          </a:p>
          <a:p>
            <a:pPr marL="342900" indent="-342900">
              <a:buFont typeface="Arial"/>
              <a:buChar char="•"/>
            </a:pPr>
            <a:r>
              <a:rPr lang="en-US" sz="2200" dirty="0" smtClean="0"/>
              <a:t>More intuitive</a:t>
            </a:r>
          </a:p>
          <a:p>
            <a:pPr marL="342900" indent="-342900">
              <a:buFont typeface="Arial"/>
              <a:buChar char="•"/>
            </a:pPr>
            <a:r>
              <a:rPr lang="en-US" sz="2200" dirty="0" smtClean="0"/>
              <a:t>User friendly</a:t>
            </a:r>
          </a:p>
          <a:p>
            <a:pPr marL="342900" indent="-342900">
              <a:buFont typeface="Arial"/>
              <a:buChar char="•"/>
            </a:pPr>
            <a:r>
              <a:rPr lang="en-US" sz="2200" dirty="0" smtClean="0"/>
              <a:t>Highlights </a:t>
            </a:r>
            <a:r>
              <a:rPr lang="en-US" sz="2200" dirty="0"/>
              <a:t>important </a:t>
            </a:r>
            <a:r>
              <a:rPr lang="en-US" sz="2200" dirty="0" smtClean="0"/>
              <a:t>features</a:t>
            </a:r>
          </a:p>
          <a:p>
            <a:pPr marL="342900" indent="-342900">
              <a:buFont typeface="Arial"/>
              <a:buChar char="•"/>
            </a:pPr>
            <a:r>
              <a:rPr lang="en-US" sz="2200" dirty="0" smtClean="0"/>
              <a:t>Streamlined work </a:t>
            </a:r>
            <a:r>
              <a:rPr lang="en-US" sz="2200" dirty="0"/>
              <a:t>flow </a:t>
            </a:r>
            <a:endParaRPr lang="en-US" sz="2200" dirty="0" smtClean="0"/>
          </a:p>
          <a:p>
            <a:pPr marL="342900" indent="-342900">
              <a:buFont typeface="Arial"/>
              <a:buChar char="•"/>
            </a:pPr>
            <a:r>
              <a:rPr lang="en-US" sz="2200" dirty="0" smtClean="0"/>
              <a:t>Dynamic </a:t>
            </a:r>
            <a:r>
              <a:rPr lang="en-US" sz="2200" dirty="0"/>
              <a:t>charts and visualizations </a:t>
            </a:r>
            <a:r>
              <a:rPr lang="en-US" sz="2200" dirty="0" smtClean="0"/>
              <a:t>to summarize </a:t>
            </a:r>
            <a:r>
              <a:rPr lang="en-US" sz="2200" dirty="0"/>
              <a:t>and communicate key crawl, collection, and account </a:t>
            </a:r>
            <a:r>
              <a:rPr lang="en-US" sz="2200" dirty="0" smtClean="0"/>
              <a:t>information</a:t>
            </a:r>
            <a:endParaRPr lang="en-US" sz="2200" dirty="0"/>
          </a:p>
        </p:txBody>
      </p:sp>
      <p:pic>
        <p:nvPicPr>
          <p:cNvPr id="3" name="Picture 2" descr="hap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979" y="2314195"/>
            <a:ext cx="3171855" cy="2562906"/>
          </a:xfrm>
          <a:prstGeom prst="rect">
            <a:avLst/>
          </a:prstGeom>
        </p:spPr>
      </p:pic>
    </p:spTree>
    <p:extLst>
      <p:ext uri="{BB962C8B-B14F-4D97-AF65-F5344CB8AC3E}">
        <p14:creationId xmlns:p14="http://schemas.microsoft.com/office/powerpoint/2010/main" val="104564609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506" y="334210"/>
            <a:ext cx="6919494" cy="934286"/>
          </a:xfrm>
        </p:spPr>
        <p:txBody>
          <a:bodyPr/>
          <a:lstStyle/>
          <a:p>
            <a:pPr algn="ctr"/>
            <a:r>
              <a:rPr lang="en-US" b="0" dirty="0" smtClean="0">
                <a:latin typeface="Georgia"/>
                <a:cs typeface="Georgia"/>
              </a:rPr>
              <a:t>5.0 phase 1 – </a:t>
            </a:r>
            <a:br>
              <a:rPr lang="en-US" b="0" dirty="0" smtClean="0">
                <a:latin typeface="Georgia"/>
                <a:cs typeface="Georgia"/>
              </a:rPr>
            </a:br>
            <a:r>
              <a:rPr lang="en-US" b="0" dirty="0" smtClean="0">
                <a:latin typeface="Georgia"/>
                <a:cs typeface="Georgia"/>
              </a:rPr>
              <a:t>Under the hood</a:t>
            </a:r>
            <a:endParaRPr lang="en-US" b="0" dirty="0">
              <a:latin typeface="Georgia"/>
              <a:cs typeface="Georgia"/>
            </a:endParaRPr>
          </a:p>
        </p:txBody>
      </p:sp>
      <p:sp>
        <p:nvSpPr>
          <p:cNvPr id="5" name="TextBox 4"/>
          <p:cNvSpPr txBox="1"/>
          <p:nvPr/>
        </p:nvSpPr>
        <p:spPr>
          <a:xfrm>
            <a:off x="702604" y="2138948"/>
            <a:ext cx="3634630" cy="4154983"/>
          </a:xfrm>
          <a:prstGeom prst="rect">
            <a:avLst/>
          </a:prstGeom>
          <a:noFill/>
        </p:spPr>
        <p:txBody>
          <a:bodyPr wrap="square" rtlCol="0">
            <a:spAutoFit/>
          </a:bodyPr>
          <a:lstStyle/>
          <a:p>
            <a:r>
              <a:rPr lang="en-US" sz="2400" dirty="0" smtClean="0"/>
              <a:t>How did we build it?</a:t>
            </a:r>
          </a:p>
          <a:p>
            <a:endParaRPr lang="en-US" sz="2400" dirty="0" smtClean="0"/>
          </a:p>
          <a:p>
            <a:pPr>
              <a:buFont typeface="Arial"/>
              <a:buChar char="•"/>
            </a:pPr>
            <a:r>
              <a:rPr lang="en-US" sz="2400" dirty="0" smtClean="0"/>
              <a:t> Druid: a real time data store</a:t>
            </a:r>
          </a:p>
          <a:p>
            <a:pPr>
              <a:buFont typeface="Arial"/>
              <a:buChar char="•"/>
            </a:pPr>
            <a:endParaRPr lang="en-US" sz="2400" dirty="0" smtClean="0"/>
          </a:p>
          <a:p>
            <a:pPr>
              <a:buFont typeface="Arial"/>
              <a:buChar char="•"/>
            </a:pPr>
            <a:r>
              <a:rPr lang="en-US" sz="2400" dirty="0" smtClean="0"/>
              <a:t> </a:t>
            </a:r>
            <a:r>
              <a:rPr lang="en-US" sz="2400" dirty="0" err="1" smtClean="0"/>
              <a:t>Django</a:t>
            </a:r>
            <a:r>
              <a:rPr lang="en-US" sz="2400" dirty="0" smtClean="0"/>
              <a:t>: Python framework</a:t>
            </a:r>
          </a:p>
          <a:p>
            <a:pPr>
              <a:buFont typeface="Arial"/>
              <a:buChar char="•"/>
            </a:pPr>
            <a:endParaRPr lang="en-US" sz="2400" dirty="0" smtClean="0"/>
          </a:p>
          <a:p>
            <a:pPr>
              <a:buFont typeface="Arial"/>
              <a:buChar char="•"/>
            </a:pPr>
            <a:r>
              <a:rPr lang="en-US" sz="2400" dirty="0" smtClean="0"/>
              <a:t> </a:t>
            </a:r>
            <a:r>
              <a:rPr lang="en-US" sz="2400" dirty="0" err="1" smtClean="0"/>
              <a:t>AngularJS</a:t>
            </a:r>
            <a:r>
              <a:rPr lang="en-US" sz="2400" dirty="0" smtClean="0"/>
              <a:t>: </a:t>
            </a:r>
            <a:r>
              <a:rPr lang="en-US" sz="2400" dirty="0" err="1" smtClean="0"/>
              <a:t>Javascript</a:t>
            </a:r>
            <a:r>
              <a:rPr lang="en-US" sz="2400" dirty="0" smtClean="0"/>
              <a:t> frontend</a:t>
            </a:r>
          </a:p>
          <a:p>
            <a:endParaRPr lang="en-US" sz="2400" dirty="0"/>
          </a:p>
        </p:txBody>
      </p:sp>
      <p:pic>
        <p:nvPicPr>
          <p:cNvPr id="3" name="Picture 2"/>
          <p:cNvPicPr>
            <a:picLocks noChangeAspect="1"/>
          </p:cNvPicPr>
          <p:nvPr/>
        </p:nvPicPr>
        <p:blipFill>
          <a:blip r:embed="rId3"/>
          <a:stretch>
            <a:fillRect/>
          </a:stretch>
        </p:blipFill>
        <p:spPr>
          <a:xfrm>
            <a:off x="4742584" y="1909213"/>
            <a:ext cx="4223183" cy="3114781"/>
          </a:xfrm>
          <a:prstGeom prst="rect">
            <a:avLst/>
          </a:prstGeom>
        </p:spPr>
      </p:pic>
    </p:spTree>
    <p:extLst>
      <p:ext uri="{BB962C8B-B14F-4D97-AF65-F5344CB8AC3E}">
        <p14:creationId xmlns:p14="http://schemas.microsoft.com/office/powerpoint/2010/main" val="169410009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rchive-It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26595</TotalTime>
  <Words>1089</Words>
  <Application>Microsoft Macintosh PowerPoint</Application>
  <PresentationFormat>On-screen Show (4:3)</PresentationFormat>
  <Paragraphs>169</Paragraphs>
  <Slides>24</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Archive-It </vt:lpstr>
      <vt:lpstr>Excel.Sheet.8</vt:lpstr>
      <vt:lpstr>Chart</vt:lpstr>
      <vt:lpstr>Looking Ahead</vt:lpstr>
      <vt:lpstr>PowerPoint Presentation</vt:lpstr>
      <vt:lpstr>PowerPoint Presentation</vt:lpstr>
      <vt:lpstr>PowerPoint Presentation</vt:lpstr>
      <vt:lpstr>User groups</vt:lpstr>
      <vt:lpstr>         Educational Partnerships   Graduate students use Archive-It in (primarily) Library Science classes</vt:lpstr>
      <vt:lpstr>UMBRA</vt:lpstr>
      <vt:lpstr>5.0 phase 1 –  User Interface</vt:lpstr>
      <vt:lpstr>5.0 phase 1 –  Under the hood</vt:lpstr>
      <vt:lpstr>5.0 phase 1</vt:lpstr>
      <vt:lpstr>Access Statistics </vt:lpstr>
      <vt:lpstr>        Google Analytics</vt:lpstr>
      <vt:lpstr>5.0 phase 1: Reports</vt:lpstr>
      <vt:lpstr>Top 10 things about 5.0 reports</vt:lpstr>
      <vt:lpstr>New Data in 5.0!</vt:lpstr>
      <vt:lpstr>PowerPoint Presentation</vt:lpstr>
      <vt:lpstr>PowerPoint Presentation</vt:lpstr>
      <vt:lpstr>PowerPoint Presentation</vt:lpstr>
      <vt:lpstr>5.0 winter release</vt:lpstr>
      <vt:lpstr>Data on Current Crawls </vt:lpstr>
      <vt:lpstr>5.0 summer release  (June/July 2015)</vt:lpstr>
      <vt:lpstr>5.0 Summer release</vt:lpstr>
      <vt:lpstr>5.0 summer release</vt:lpstr>
      <vt:lpstr>How to get involved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Internet Archive</dc:creator>
  <cp:lastModifiedBy>jjb</cp:lastModifiedBy>
  <cp:revision>82</cp:revision>
  <dcterms:created xsi:type="dcterms:W3CDTF">2014-11-13T17:35:31Z</dcterms:created>
  <dcterms:modified xsi:type="dcterms:W3CDTF">2014-11-18T04:39:21Z</dcterms:modified>
</cp:coreProperties>
</file>