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21"/>
  </p:notesMasterIdLst>
  <p:sldIdLst>
    <p:sldId id="266" r:id="rId2"/>
    <p:sldId id="267" r:id="rId3"/>
    <p:sldId id="268" r:id="rId4"/>
    <p:sldId id="269" r:id="rId5"/>
    <p:sldId id="270" r:id="rId6"/>
    <p:sldId id="283" r:id="rId7"/>
    <p:sldId id="271" r:id="rId8"/>
    <p:sldId id="272" r:id="rId9"/>
    <p:sldId id="273" r:id="rId10"/>
    <p:sldId id="274" r:id="rId11"/>
    <p:sldId id="275" r:id="rId12"/>
    <p:sldId id="284" r:id="rId13"/>
    <p:sldId id="276" r:id="rId14"/>
    <p:sldId id="277" r:id="rId15"/>
    <p:sldId id="278" r:id="rId16"/>
    <p:sldId id="279" r:id="rId17"/>
    <p:sldId id="280" r:id="rId18"/>
    <p:sldId id="281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5" d="100"/>
          <a:sy n="95" d="100"/>
        </p:scale>
        <p:origin x="-8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C5A16-B410-9F4F-98AC-F15D2FAED36C}" type="datetimeFigureOut">
              <a:rPr lang="en-US" smtClean="0"/>
              <a:t>11/26/13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D476B-C648-EA4E-BDC1-6659B0CDDF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38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D476B-C648-EA4E-BDC1-6659B0CDDFD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32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D476B-C648-EA4E-BDC1-6659B0CDDFD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32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 of preparing for Archive-It 5.0</a:t>
            </a:r>
          </a:p>
          <a:p>
            <a:r>
              <a:rPr lang="en-US" dirty="0" smtClean="0"/>
              <a:t>53 respondents</a:t>
            </a:r>
          </a:p>
          <a:p>
            <a:r>
              <a:rPr lang="en-US" dirty="0" smtClean="0"/>
              <a:t>13 questions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D476B-C648-EA4E-BDC1-6659B0CDDFD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24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313613" cy="4056062"/>
          </a:xfrm>
        </p:spPr>
        <p:txBody>
          <a:bodyPr/>
          <a:lstStyle>
            <a:lvl1pPr>
              <a:buFont typeface="Courier New"/>
              <a:buChar char="o"/>
              <a:defRPr/>
            </a:lvl1pPr>
            <a:lvl2pPr>
              <a:buFont typeface="Courier New"/>
              <a:buChar char="o"/>
              <a:defRPr/>
            </a:lvl2pPr>
            <a:lvl3pPr>
              <a:buFont typeface="Courier New"/>
              <a:buChar char="o"/>
              <a:defRPr/>
            </a:lvl3pPr>
            <a:lvl4pPr>
              <a:buFont typeface="Courier New"/>
              <a:buChar char="o"/>
              <a:defRPr/>
            </a:lvl4pPr>
            <a:lvl5pPr>
              <a:buFont typeface="Courier New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C31431-425F-6E44-8D75-46B794A7971E}" type="datetimeFigureOut">
              <a:rPr lang="en-US" smtClean="0"/>
              <a:t>11/26/13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022C0-57AD-214F-A0AF-23A812B2F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617286"/>
      </p:ext>
    </p:extLst>
  </p:cSld>
  <p:clrMapOvr>
    <a:masterClrMapping/>
  </p:clrMapOvr>
  <p:transition xmlns:p14="http://schemas.microsoft.com/office/powerpoint/2010/main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tIns="0" rIns="45720" bIns="0" rtlCol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C31431-425F-6E44-8D75-46B794A7971E}" type="datetimeFigureOut">
              <a:rPr lang="en-US" smtClean="0"/>
              <a:t>11/26/13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022C0-57AD-214F-A0AF-23A812B2F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950245"/>
      </p:ext>
    </p:extLst>
  </p:cSld>
  <p:clrMapOvr>
    <a:masterClrMapping/>
  </p:clrMapOvr>
  <p:transition xmlns:p14="http://schemas.microsoft.com/office/powerpoint/2010/main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387" y="304800"/>
            <a:ext cx="7313613" cy="868362"/>
          </a:xfrm>
        </p:spPr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C31431-425F-6E44-8D75-46B794A7971E}" type="datetimeFigureOut">
              <a:rPr lang="en-US" smtClean="0"/>
              <a:t>11/26/13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022C0-57AD-214F-A0AF-23A812B2F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95505"/>
      </p:ext>
    </p:extLst>
  </p:cSld>
  <p:clrMapOvr>
    <a:masterClrMapping/>
  </p:clrMapOvr>
  <p:transition xmlns:p14="http://schemas.microsoft.com/office/powerpoint/2010/main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C31431-425F-6E44-8D75-46B794A7971E}" type="datetimeFigureOut">
              <a:rPr lang="en-US" smtClean="0"/>
              <a:t>11/26/13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022C0-57AD-214F-A0AF-23A812B2F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688413"/>
      </p:ext>
    </p:extLst>
  </p:cSld>
  <p:clrMapOvr>
    <a:masterClrMapping/>
  </p:clrMapOvr>
  <p:transition xmlns:p14="http://schemas.microsoft.com/office/powerpoint/2010/main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fld id="{19C31431-425F-6E44-8D75-46B794A7971E}" type="datetimeFigureOut">
              <a:rPr lang="en-US" smtClean="0"/>
              <a:t>11/26/13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022C0-57AD-214F-A0AF-23A812B2F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55396"/>
      </p:ext>
    </p:extLst>
  </p:cSld>
  <p:clrMapOvr>
    <a:masterClrMapping/>
  </p:clrMapOvr>
  <p:transition xmlns:p14="http://schemas.microsoft.com/office/powerpoint/2010/main"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735138"/>
            <a:ext cx="7313613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2863" y="6315075"/>
            <a:ext cx="1295400" cy="2651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 New Roman"/>
                <a:ea typeface="ＭＳ Ｐゴシック" charset="-128"/>
                <a:cs typeface="Times New Roman"/>
              </a:defRPr>
            </a:lvl1pPr>
          </a:lstStyle>
          <a:p>
            <a:fld id="{19C31431-425F-6E44-8D75-46B794A7971E}" type="datetimeFigureOut">
              <a:rPr lang="en-US" smtClean="0"/>
              <a:t>11/26/13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3350" y="6305550"/>
            <a:ext cx="3717925" cy="2587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 New Roman"/>
                <a:ea typeface="ＭＳ Ｐゴシック" charset="-128"/>
                <a:cs typeface="Times New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575" y="5476875"/>
            <a:ext cx="1482725" cy="8509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200">
                <a:latin typeface="Times New Roman" charset="0"/>
                <a:cs typeface="Times New Roman" charset="0"/>
              </a:defRPr>
            </a:lvl1pPr>
          </a:lstStyle>
          <a:p>
            <a:fld id="{320022C0-57AD-214F-A0AF-23A812B2F8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31" name="Line 14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57150" cmpd="thinThick">
            <a:solidFill>
              <a:srgbClr val="3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32" name="Picture 7" descr="Archive 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8" descr="archive_col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1352550"/>
            <a:ext cx="693737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ransition xmlns:p14="http://schemas.microsoft.com/office/powerpoint/2010/main"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-128"/>
          <a:cs typeface="ＭＳ Ｐゴシック" charset="-128"/>
        </a:defRPr>
      </a:lvl9pPr>
    </p:titleStyle>
    <p:bodyStyle>
      <a:lvl1pPr marL="463550" indent="-463550" algn="l" rtl="0" eaLnBrk="1" fontAlgn="base" hangingPunct="1">
        <a:spcBef>
          <a:spcPts val="2000"/>
        </a:spcBef>
        <a:spcAft>
          <a:spcPct val="0"/>
        </a:spcAft>
        <a:buSzPct val="50000"/>
        <a:buBlip>
          <a:blip r:embed="rId9"/>
        </a:buBlip>
        <a:defRPr sz="2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marL="914400" indent="-457200" algn="l" rtl="0" eaLnBrk="1" fontAlgn="base" hangingPunct="1">
        <a:spcBef>
          <a:spcPts val="600"/>
        </a:spcBef>
        <a:spcAft>
          <a:spcPct val="0"/>
        </a:spcAft>
        <a:buSzPct val="50000"/>
        <a:buBlip>
          <a:blip r:embed="rId10"/>
        </a:buBlip>
        <a:defRPr sz="22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2pPr>
      <a:lvl3pPr marL="1255713" indent="-341313" algn="l" rtl="0" eaLnBrk="1" fontAlgn="base" hangingPunct="1">
        <a:spcBef>
          <a:spcPts val="600"/>
        </a:spcBef>
        <a:spcAft>
          <a:spcPct val="0"/>
        </a:spcAft>
        <a:buSzPct val="50000"/>
        <a:buBlip>
          <a:blip r:embed="rId11"/>
        </a:buBlip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3pPr>
      <a:lvl4pPr marL="1597025" indent="-341313" algn="l" rtl="0" eaLnBrk="1" fontAlgn="base" hangingPunct="1">
        <a:spcBef>
          <a:spcPts val="600"/>
        </a:spcBef>
        <a:spcAft>
          <a:spcPct val="0"/>
        </a:spcAft>
        <a:buSzPct val="50000"/>
        <a:buBlip>
          <a:blip r:embed="rId11"/>
        </a:buBlip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4pPr>
      <a:lvl5pPr marL="1938338" indent="-341313" algn="l" rtl="0" eaLnBrk="1" fontAlgn="base" hangingPunct="1">
        <a:spcBef>
          <a:spcPts val="600"/>
        </a:spcBef>
        <a:spcAft>
          <a:spcPct val="0"/>
        </a:spcAft>
        <a:buSzPct val="50000"/>
        <a:buFont typeface="Courier New" charset="0"/>
        <a:buChar char="o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148" y="-681038"/>
            <a:ext cx="7772400" cy="1362075"/>
          </a:xfrm>
        </p:spPr>
        <p:txBody>
          <a:bodyPr/>
          <a:lstStyle/>
          <a:p>
            <a:r>
              <a:rPr lang="en-US" b="0" dirty="0" smtClean="0">
                <a:latin typeface="Georgia"/>
                <a:cs typeface="Georgia"/>
              </a:rPr>
              <a:t>Looking Ahead</a:t>
            </a:r>
            <a:endParaRPr lang="en-US" b="0" dirty="0">
              <a:latin typeface="Georgia"/>
              <a:cs typeface="Georg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78" y="2450076"/>
            <a:ext cx="4987051" cy="3311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801895" y="2303024"/>
            <a:ext cx="4077368" cy="4985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Archive-It </a:t>
            </a:r>
            <a:br>
              <a:rPr lang="en-US" sz="3200" dirty="0" smtClean="0"/>
            </a:br>
            <a:r>
              <a:rPr lang="en-US" sz="3200" dirty="0" smtClean="0"/>
              <a:t>Partner Meeting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November 12, </a:t>
            </a:r>
          </a:p>
          <a:p>
            <a:r>
              <a:rPr lang="en-US" sz="3200" dirty="0" smtClean="0"/>
              <a:t>2013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13873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515937" y="0"/>
            <a:ext cx="7772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20" tIns="0" rIns="4572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None/>
              <a:defRPr sz="4600" b="1" kern="1200" cap="none" baseline="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charset="0"/>
                <a:ea typeface="ＭＳ Ｐゴシック" charset="-128"/>
                <a:cs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charset="0"/>
                <a:ea typeface="ＭＳ Ｐゴシック" charset="-128"/>
                <a:cs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charset="0"/>
                <a:ea typeface="ＭＳ Ｐゴシック" charset="-128"/>
                <a:cs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600" b="0" dirty="0" smtClean="0">
                <a:latin typeface="Georgia"/>
                <a:cs typeface="Georgia"/>
              </a:rPr>
              <a:t>Social Media Archiving</a:t>
            </a:r>
          </a:p>
          <a:p>
            <a:r>
              <a:rPr lang="en-US" sz="3600" b="0" dirty="0" err="1" smtClean="0">
                <a:latin typeface="Georgia"/>
                <a:cs typeface="Georgia"/>
              </a:rPr>
              <a:t>Vimeo</a:t>
            </a:r>
            <a:endParaRPr lang="en-US" sz="3600" b="0" dirty="0">
              <a:latin typeface="Georgia"/>
              <a:cs typeface="Georgi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3937" y="2032808"/>
            <a:ext cx="8272379" cy="446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45720" bIns="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SzPct val="50000"/>
              <a:buNone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indent="0" algn="l" rtl="0" eaLnBrk="1" fontAlgn="base" hangingPunct="1">
              <a:spcBef>
                <a:spcPts val="600"/>
              </a:spcBef>
              <a:spcAft>
                <a:spcPct val="0"/>
              </a:spcAft>
              <a:buSzPct val="5000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ＭＳ Ｐゴシック" charset="-128"/>
                <a:cs typeface="Times New Roman"/>
              </a:defRPr>
            </a:lvl2pPr>
            <a:lvl3pPr marL="914400" indent="0" algn="l" rtl="0" eaLnBrk="1" fontAlgn="base" hangingPunct="1">
              <a:spcBef>
                <a:spcPts val="600"/>
              </a:spcBef>
              <a:spcAft>
                <a:spcPct val="0"/>
              </a:spcAft>
              <a:buSzPct val="5000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ＭＳ Ｐゴシック" charset="-128"/>
                <a:cs typeface="Times New Roman"/>
              </a:defRPr>
            </a:lvl3pPr>
            <a:lvl4pPr marL="1371600" indent="0" algn="l" rtl="0" eaLnBrk="1" fontAlgn="base" hangingPunct="1">
              <a:spcBef>
                <a:spcPts val="600"/>
              </a:spcBef>
              <a:spcAft>
                <a:spcPct val="0"/>
              </a:spcAft>
              <a:buSzPct val="5000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ＭＳ Ｐゴシック" charset="-128"/>
                <a:cs typeface="Times New Roman"/>
              </a:defRPr>
            </a:lvl4pPr>
            <a:lvl5pPr marL="1828800" indent="0" algn="l" rtl="0" eaLnBrk="1" fontAlgn="base" hangingPunct="1">
              <a:spcBef>
                <a:spcPts val="600"/>
              </a:spcBef>
              <a:spcAft>
                <a:spcPct val="0"/>
              </a:spcAft>
              <a:buSzPct val="50000"/>
              <a:buFont typeface="Courier New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ＭＳ Ｐゴシック" charset="-128"/>
                <a:cs typeface="Times New Roman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j-lt"/>
              </a:rPr>
              <a:t>Alpha: Currently developing capture mechanism for </a:t>
            </a:r>
            <a:r>
              <a:rPr lang="en-US" sz="2400" dirty="0" err="1">
                <a:latin typeface="+mj-lt"/>
              </a:rPr>
              <a:t>Vimeo</a:t>
            </a:r>
            <a:r>
              <a:rPr lang="en-US" sz="2400" dirty="0">
                <a:latin typeface="+mj-lt"/>
              </a:rPr>
              <a:t> using Ghost, determining robustness and completeness of captures. If partners are interested they can provide AIT support team a collection # and URLs to test.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-Using Ghost we can capture one video at a time </a:t>
            </a:r>
          </a:p>
          <a:p>
            <a:r>
              <a:rPr lang="en-US" sz="2400" dirty="0">
                <a:latin typeface="+mj-lt"/>
              </a:rPr>
              <a:t>-Working on capturing entire channels</a:t>
            </a:r>
          </a:p>
          <a:p>
            <a:r>
              <a:rPr lang="en-US" sz="2400" dirty="0">
                <a:latin typeface="+mj-lt"/>
              </a:rPr>
              <a:t>-Creating similar functionality to </a:t>
            </a:r>
            <a:r>
              <a:rPr lang="en-US" sz="2400" dirty="0" err="1">
                <a:latin typeface="+mj-lt"/>
              </a:rPr>
              <a:t>Youtube</a:t>
            </a:r>
            <a:r>
              <a:rPr lang="en-US" sz="2400" dirty="0">
                <a:latin typeface="+mj-lt"/>
              </a:rPr>
              <a:t> 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Beta: By the end of the year, partners capture </a:t>
            </a:r>
            <a:r>
              <a:rPr lang="en-US" sz="2400" dirty="0" err="1">
                <a:latin typeface="+mj-lt"/>
              </a:rPr>
              <a:t>Vimeo</a:t>
            </a:r>
            <a:r>
              <a:rPr lang="en-US" sz="2400" dirty="0">
                <a:latin typeface="+mj-lt"/>
              </a:rPr>
              <a:t> content themselves via web app.</a:t>
            </a:r>
          </a:p>
        </p:txBody>
      </p:sp>
    </p:spTree>
    <p:extLst>
      <p:ext uri="{BB962C8B-B14F-4D97-AF65-F5344CB8AC3E}">
        <p14:creationId xmlns:p14="http://schemas.microsoft.com/office/powerpoint/2010/main" val="238482457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515937" y="0"/>
            <a:ext cx="7772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20" tIns="0" rIns="4572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None/>
              <a:defRPr sz="4600" b="1" kern="1200" cap="none" baseline="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charset="0"/>
                <a:ea typeface="ＭＳ Ｐゴシック" charset="-128"/>
                <a:cs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charset="0"/>
                <a:ea typeface="ＭＳ Ｐゴシック" charset="-128"/>
                <a:cs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charset="0"/>
                <a:ea typeface="ＭＳ Ｐゴシック" charset="-128"/>
                <a:cs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600" b="0" dirty="0" smtClean="0">
                <a:latin typeface="Georgia"/>
                <a:cs typeface="Georgia"/>
              </a:rPr>
              <a:t>Social Media Archiving</a:t>
            </a:r>
          </a:p>
          <a:p>
            <a:r>
              <a:rPr lang="en-US" sz="3600" b="0" dirty="0">
                <a:latin typeface="Georgia"/>
                <a:cs typeface="Georgia"/>
              </a:rPr>
              <a:t>Flickr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3095" y="2006070"/>
            <a:ext cx="4762500" cy="50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45720" bIns="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SzPct val="50000"/>
              <a:buNone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indent="0" algn="l" rtl="0" eaLnBrk="1" fontAlgn="base" hangingPunct="1">
              <a:spcBef>
                <a:spcPts val="600"/>
              </a:spcBef>
              <a:spcAft>
                <a:spcPct val="0"/>
              </a:spcAft>
              <a:buSzPct val="5000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ＭＳ Ｐゴシック" charset="-128"/>
                <a:cs typeface="Times New Roman"/>
              </a:defRPr>
            </a:lvl2pPr>
            <a:lvl3pPr marL="914400" indent="0" algn="l" rtl="0" eaLnBrk="1" fontAlgn="base" hangingPunct="1">
              <a:spcBef>
                <a:spcPts val="600"/>
              </a:spcBef>
              <a:spcAft>
                <a:spcPct val="0"/>
              </a:spcAft>
              <a:buSzPct val="5000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ＭＳ Ｐゴシック" charset="-128"/>
                <a:cs typeface="Times New Roman"/>
              </a:defRPr>
            </a:lvl3pPr>
            <a:lvl4pPr marL="1371600" indent="0" algn="l" rtl="0" eaLnBrk="1" fontAlgn="base" hangingPunct="1">
              <a:spcBef>
                <a:spcPts val="600"/>
              </a:spcBef>
              <a:spcAft>
                <a:spcPct val="0"/>
              </a:spcAft>
              <a:buSzPct val="5000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ＭＳ Ｐゴシック" charset="-128"/>
                <a:cs typeface="Times New Roman"/>
              </a:defRPr>
            </a:lvl4pPr>
            <a:lvl5pPr marL="1828800" indent="0" algn="l" rtl="0" eaLnBrk="1" fontAlgn="base" hangingPunct="1">
              <a:spcBef>
                <a:spcPts val="600"/>
              </a:spcBef>
              <a:spcAft>
                <a:spcPct val="0"/>
              </a:spcAft>
              <a:buSzPct val="50000"/>
              <a:buFont typeface="Courier New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ＭＳ Ｐゴシック" charset="-128"/>
                <a:cs typeface="Times New Roman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j-lt"/>
              </a:rPr>
              <a:t>Today: Able to capture image files from Flickr seed URLs.  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Working on capture and playback through Ghost, and making progress. It is ongoing challenge since recent redesign of site, due to complex </a:t>
            </a:r>
            <a:r>
              <a:rPr lang="en-US" sz="2400" dirty="0" err="1">
                <a:latin typeface="+mj-lt"/>
              </a:rPr>
              <a:t>Javascript</a:t>
            </a:r>
            <a:r>
              <a:rPr lang="en-US" sz="2400" dirty="0">
                <a:latin typeface="+mj-lt"/>
              </a:rPr>
              <a:t>. 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Also investigating API to capture all image files, with potential custom interface to browse and search photos. </a:t>
            </a:r>
          </a:p>
        </p:txBody>
      </p:sp>
      <p:pic>
        <p:nvPicPr>
          <p:cNvPr id="3" name="Picture 2" descr="Screen Shot 2013-11-10 at 5.45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95" y="2206596"/>
            <a:ext cx="3904055" cy="42377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804842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515937" y="0"/>
            <a:ext cx="7772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20" tIns="0" rIns="4572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None/>
              <a:defRPr sz="4600" b="1" kern="1200" cap="none" baseline="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charset="0"/>
                <a:ea typeface="ＭＳ Ｐゴシック" charset="-128"/>
                <a:cs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charset="0"/>
                <a:ea typeface="ＭＳ Ｐゴシック" charset="-128"/>
                <a:cs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charset="0"/>
                <a:ea typeface="ＭＳ Ｐゴシック" charset="-128"/>
                <a:cs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600" b="0" dirty="0" smtClean="0">
                <a:latin typeface="Georgia"/>
                <a:cs typeface="Georgia"/>
              </a:rPr>
              <a:t>Social Media Archiving</a:t>
            </a:r>
          </a:p>
          <a:p>
            <a:r>
              <a:rPr lang="en-US" sz="3600" b="0" dirty="0" smtClean="0">
                <a:latin typeface="Georgia"/>
                <a:cs typeface="Georgia"/>
              </a:rPr>
              <a:t>On </a:t>
            </a:r>
            <a:r>
              <a:rPr lang="en-US" sz="3600" b="0" dirty="0">
                <a:latin typeface="Georgia"/>
                <a:cs typeface="Georgia"/>
              </a:rPr>
              <a:t>O</a:t>
            </a:r>
            <a:r>
              <a:rPr lang="en-US" sz="3600" b="0" dirty="0" smtClean="0">
                <a:latin typeface="Georgia"/>
                <a:cs typeface="Georgia"/>
              </a:rPr>
              <a:t>ur Radar</a:t>
            </a:r>
            <a:endParaRPr lang="en-US" sz="3600" b="0" dirty="0">
              <a:latin typeface="Georgia"/>
              <a:cs typeface="Georgia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234139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45720" bIns="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SzPct val="50000"/>
              <a:buNone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indent="0" algn="l" rtl="0" eaLnBrk="1" fontAlgn="base" hangingPunct="1">
              <a:spcBef>
                <a:spcPts val="600"/>
              </a:spcBef>
              <a:spcAft>
                <a:spcPct val="0"/>
              </a:spcAft>
              <a:buSzPct val="5000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ＭＳ Ｐゴシック" charset="-128"/>
                <a:cs typeface="Times New Roman"/>
              </a:defRPr>
            </a:lvl2pPr>
            <a:lvl3pPr marL="914400" indent="0" algn="l" rtl="0" eaLnBrk="1" fontAlgn="base" hangingPunct="1">
              <a:spcBef>
                <a:spcPts val="600"/>
              </a:spcBef>
              <a:spcAft>
                <a:spcPct val="0"/>
              </a:spcAft>
              <a:buSzPct val="5000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ＭＳ Ｐゴシック" charset="-128"/>
                <a:cs typeface="Times New Roman"/>
              </a:defRPr>
            </a:lvl3pPr>
            <a:lvl4pPr marL="1371600" indent="0" algn="l" rtl="0" eaLnBrk="1" fontAlgn="base" hangingPunct="1">
              <a:spcBef>
                <a:spcPts val="600"/>
              </a:spcBef>
              <a:spcAft>
                <a:spcPct val="0"/>
              </a:spcAft>
              <a:buSzPct val="5000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ＭＳ Ｐゴシック" charset="-128"/>
                <a:cs typeface="Times New Roman"/>
              </a:defRPr>
            </a:lvl4pPr>
            <a:lvl5pPr marL="1828800" indent="0" algn="l" rtl="0" eaLnBrk="1" fontAlgn="base" hangingPunct="1">
              <a:spcBef>
                <a:spcPts val="600"/>
              </a:spcBef>
              <a:spcAft>
                <a:spcPct val="0"/>
              </a:spcAft>
              <a:buSzPct val="50000"/>
              <a:buFont typeface="Courier New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ＭＳ Ｐゴシック" charset="-128"/>
                <a:cs typeface="Times New Roman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800" dirty="0" err="1" smtClean="0">
                <a:latin typeface="Georgia"/>
                <a:cs typeface="Georgia"/>
              </a:rPr>
              <a:t>Instagram</a:t>
            </a:r>
            <a:r>
              <a:rPr lang="en-US" sz="2800" dirty="0" smtClean="0">
                <a:latin typeface="Georgia"/>
                <a:cs typeface="Georgia"/>
              </a:rPr>
              <a:t>, Vine, Google+</a:t>
            </a:r>
          </a:p>
          <a:p>
            <a:pPr marL="342900" indent="-342900">
              <a:buFont typeface="Arial"/>
              <a:buChar char="•"/>
            </a:pPr>
            <a:endParaRPr lang="en-US" sz="2800" dirty="0" smtClean="0">
              <a:latin typeface="Georgia"/>
              <a:cs typeface="Georgia"/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Georgia"/>
                <a:cs typeface="Georgia"/>
              </a:rPr>
              <a:t>Additional training and documentation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80507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02084" y="498476"/>
            <a:ext cx="7313613" cy="868362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     Types of respondents</a:t>
            </a:r>
            <a:endParaRPr lang="en-US" dirty="0">
              <a:latin typeface="Georgia"/>
              <a:cs typeface="Georgia"/>
            </a:endParaRPr>
          </a:p>
        </p:txBody>
      </p:sp>
      <p:pic>
        <p:nvPicPr>
          <p:cNvPr id="16" name="Content Placeholder 15" descr="Q1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965158"/>
            <a:ext cx="7313613" cy="4665579"/>
          </a:xfrm>
        </p:spPr>
      </p:pic>
    </p:spTree>
    <p:extLst>
      <p:ext uri="{BB962C8B-B14F-4D97-AF65-F5344CB8AC3E}">
        <p14:creationId xmlns:p14="http://schemas.microsoft.com/office/powerpoint/2010/main" val="3219489769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Frequency of use</a:t>
            </a:r>
            <a:endParaRPr lang="en-US" dirty="0">
              <a:latin typeface="Georgia"/>
              <a:cs typeface="Georgia"/>
            </a:endParaRPr>
          </a:p>
        </p:txBody>
      </p:sp>
      <p:pic>
        <p:nvPicPr>
          <p:cNvPr id="7" name="Content Placeholder 6" descr="Q2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918368"/>
            <a:ext cx="7313613" cy="4699000"/>
          </a:xfrm>
        </p:spPr>
      </p:pic>
    </p:spTree>
    <p:extLst>
      <p:ext uri="{BB962C8B-B14F-4D97-AF65-F5344CB8AC3E}">
        <p14:creationId xmlns:p14="http://schemas.microsoft.com/office/powerpoint/2010/main" val="363814052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18631" y="391527"/>
            <a:ext cx="7272422" cy="1047499"/>
          </a:xfrm>
        </p:spPr>
        <p:txBody>
          <a:bodyPr/>
          <a:lstStyle/>
          <a:p>
            <a:r>
              <a:rPr lang="en-US" sz="4400" dirty="0" smtClean="0">
                <a:latin typeface="Georgia"/>
                <a:cs typeface="Georgia"/>
              </a:rPr>
              <a:t>Actively crawled </a:t>
            </a:r>
            <a:r>
              <a:rPr lang="en-US" sz="4400" dirty="0">
                <a:latin typeface="Georgia"/>
                <a:cs typeface="Georgia"/>
              </a:rPr>
              <a:t>c</a:t>
            </a:r>
            <a:r>
              <a:rPr lang="en-US" sz="4400" dirty="0" smtClean="0">
                <a:latin typeface="Georgia"/>
                <a:cs typeface="Georgia"/>
              </a:rPr>
              <a:t>ollections</a:t>
            </a:r>
            <a:endParaRPr lang="en-US" sz="4400" dirty="0">
              <a:latin typeface="Georgia"/>
              <a:cs typeface="Georgia"/>
            </a:endParaRPr>
          </a:p>
        </p:txBody>
      </p:sp>
      <p:pic>
        <p:nvPicPr>
          <p:cNvPr id="6" name="Content Placeholder 5" descr="Q3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905000"/>
            <a:ext cx="7313613" cy="4632158"/>
          </a:xfrm>
        </p:spPr>
      </p:pic>
    </p:spTree>
    <p:extLst>
      <p:ext uri="{BB962C8B-B14F-4D97-AF65-F5344CB8AC3E}">
        <p14:creationId xmlns:p14="http://schemas.microsoft.com/office/powerpoint/2010/main" val="2844534343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19158" y="1"/>
            <a:ext cx="6008855" cy="1577474"/>
          </a:xfrm>
        </p:spPr>
        <p:txBody>
          <a:bodyPr/>
          <a:lstStyle/>
          <a:p>
            <a:r>
              <a:rPr lang="en-US" sz="4000" dirty="0" smtClean="0">
                <a:latin typeface="Georgia"/>
                <a:cs typeface="Georgia"/>
              </a:rPr>
              <a:t>Difficulty of web application</a:t>
            </a:r>
            <a:endParaRPr lang="en-US" sz="4000" dirty="0">
              <a:latin typeface="Georgia"/>
              <a:cs typeface="Georgia"/>
            </a:endParaRPr>
          </a:p>
        </p:txBody>
      </p:sp>
      <p:pic>
        <p:nvPicPr>
          <p:cNvPr id="6" name="Content Placeholder 5" descr="Q6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904999"/>
            <a:ext cx="7313613" cy="4658895"/>
          </a:xfrm>
        </p:spPr>
      </p:pic>
    </p:spTree>
    <p:extLst>
      <p:ext uri="{BB962C8B-B14F-4D97-AF65-F5344CB8AC3E}">
        <p14:creationId xmlns:p14="http://schemas.microsoft.com/office/powerpoint/2010/main" val="3261131914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979" y="262607"/>
            <a:ext cx="7313613" cy="868362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    Most used features</a:t>
            </a:r>
            <a:endParaRPr lang="en-US" dirty="0">
              <a:latin typeface="Georgia"/>
              <a:cs typeface="Georgia"/>
            </a:endParaRPr>
          </a:p>
        </p:txBody>
      </p:sp>
      <p:pic>
        <p:nvPicPr>
          <p:cNvPr id="7" name="Content Placeholder 6" descr="Q7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1" y="1965158"/>
            <a:ext cx="7156116" cy="4892842"/>
          </a:xfrm>
        </p:spPr>
      </p:pic>
    </p:spTree>
    <p:extLst>
      <p:ext uri="{BB962C8B-B14F-4D97-AF65-F5344CB8AC3E}">
        <p14:creationId xmlns:p14="http://schemas.microsoft.com/office/powerpoint/2010/main" val="675040111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8400" y="302712"/>
            <a:ext cx="7313613" cy="868362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    Least used features</a:t>
            </a:r>
            <a:endParaRPr lang="en-US" dirty="0">
              <a:latin typeface="Georgia"/>
              <a:cs typeface="Georgia"/>
            </a:endParaRPr>
          </a:p>
        </p:txBody>
      </p:sp>
      <p:pic>
        <p:nvPicPr>
          <p:cNvPr id="6" name="Content Placeholder 5" descr="Q8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042" b="-3840"/>
          <a:stretch/>
        </p:blipFill>
        <p:spPr>
          <a:xfrm>
            <a:off x="838201" y="1554492"/>
            <a:ext cx="7139104" cy="5316876"/>
          </a:xfrm>
        </p:spPr>
      </p:pic>
    </p:spTree>
    <p:extLst>
      <p:ext uri="{BB962C8B-B14F-4D97-AF65-F5344CB8AC3E}">
        <p14:creationId xmlns:p14="http://schemas.microsoft.com/office/powerpoint/2010/main" val="1417722682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6568" y="0"/>
            <a:ext cx="7772400" cy="1362075"/>
          </a:xfrm>
        </p:spPr>
        <p:txBody>
          <a:bodyPr/>
          <a:lstStyle/>
          <a:p>
            <a:r>
              <a:rPr lang="en-US" b="0" dirty="0" smtClean="0">
                <a:latin typeface="Georgia"/>
                <a:cs typeface="Georgia"/>
              </a:rPr>
              <a:t>Brainstorming</a:t>
            </a:r>
            <a:endParaRPr lang="en-US" b="0" dirty="0">
              <a:latin typeface="Georgia"/>
              <a:cs typeface="Georg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894" y="2312737"/>
            <a:ext cx="867610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25 Minute Brainstorming Session</a:t>
            </a:r>
          </a:p>
          <a:p>
            <a:endParaRPr lang="en-US" sz="3200" b="1" dirty="0"/>
          </a:p>
          <a:p>
            <a:pPr marL="342900" indent="-342900">
              <a:buFont typeface="Arial"/>
              <a:buChar char="•"/>
            </a:pPr>
            <a:r>
              <a:rPr lang="en-US" sz="3200" b="1" dirty="0" smtClean="0"/>
              <a:t>Pain</a:t>
            </a:r>
            <a:r>
              <a:rPr lang="en-US" sz="3200" b="1" dirty="0"/>
              <a:t>-points</a:t>
            </a:r>
          </a:p>
          <a:p>
            <a:pPr marL="342900" indent="-342900">
              <a:buFont typeface="Arial"/>
              <a:buChar char="•"/>
            </a:pPr>
            <a:r>
              <a:rPr lang="en-US" sz="3200" b="1" dirty="0" smtClean="0"/>
              <a:t>Capture</a:t>
            </a:r>
            <a:endParaRPr lang="en-US" sz="3200" b="1" dirty="0"/>
          </a:p>
          <a:p>
            <a:pPr marL="342900" indent="-342900">
              <a:buFont typeface="Arial"/>
              <a:buChar char="•"/>
            </a:pPr>
            <a:r>
              <a:rPr lang="en-US" sz="3200" b="1" dirty="0" smtClean="0"/>
              <a:t>Collection </a:t>
            </a:r>
            <a:r>
              <a:rPr lang="en-US" sz="3200" b="1" dirty="0"/>
              <a:t>management </a:t>
            </a:r>
            <a:r>
              <a:rPr lang="en-US" sz="3200" b="1" dirty="0" smtClean="0"/>
              <a:t>(</a:t>
            </a:r>
            <a:r>
              <a:rPr lang="en-US" sz="3200" b="1" dirty="0" err="1" smtClean="0"/>
              <a:t>inc</a:t>
            </a:r>
            <a:r>
              <a:rPr lang="en-US" sz="3200" b="1" dirty="0" smtClean="0"/>
              <a:t> scoping</a:t>
            </a:r>
            <a:r>
              <a:rPr lang="en-US" sz="3200" b="1" dirty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3200" b="1" dirty="0" smtClean="0"/>
              <a:t>Access (</a:t>
            </a:r>
            <a:r>
              <a:rPr lang="en-US" sz="3200" b="1" dirty="0" err="1" smtClean="0"/>
              <a:t>inc</a:t>
            </a:r>
            <a:r>
              <a:rPr lang="en-US" sz="3200" b="1" dirty="0" smtClean="0"/>
              <a:t> playback / </a:t>
            </a:r>
            <a:r>
              <a:rPr lang="en-US" sz="3200" b="1" dirty="0"/>
              <a:t>search)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262232"/>
      </p:ext>
    </p:extLst>
  </p:cSld>
  <p:clrMapOvr>
    <a:masterClrMapping/>
  </p:clrMapOvr>
  <p:transition xmlns:p14="http://schemas.microsoft.com/office/powerpoint/2010/main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781" y="2059245"/>
            <a:ext cx="4208378" cy="1255616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Georgia"/>
                <a:cs typeface="Georgia"/>
              </a:rPr>
              <a:t>2014</a:t>
            </a:r>
          </a:p>
          <a:p>
            <a:endParaRPr lang="en-US" sz="4000" dirty="0">
              <a:latin typeface="Georgia"/>
              <a:cs typeface="Georgia"/>
            </a:endParaRPr>
          </a:p>
          <a:p>
            <a:endParaRPr lang="en-US" sz="4000" dirty="0">
              <a:latin typeface="Georgia"/>
              <a:cs typeface="Georg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883" y="3021264"/>
            <a:ext cx="4478423" cy="350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/>
              <a:t>5.0 overhaul of UI and web application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/>
              <a:t>Increased researcher tools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/>
              <a:t>“Meet-ups” in </a:t>
            </a:r>
            <a:r>
              <a:rPr lang="en-US" sz="2400" dirty="0" smtClean="0"/>
              <a:t>mid-</a:t>
            </a:r>
            <a:r>
              <a:rPr lang="en-US" sz="2400" dirty="0" err="1" smtClean="0"/>
              <a:t>atlantic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smtClean="0"/>
              <a:t>mid-west </a:t>
            </a:r>
            <a:r>
              <a:rPr lang="en-US" sz="2400" dirty="0"/>
              <a:t>regions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/>
              <a:t>Birds of a Feather at regional conferences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844" y="2201779"/>
            <a:ext cx="4077367" cy="40773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596148" y="-681038"/>
            <a:ext cx="7772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20" tIns="0" rIns="4572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None/>
              <a:defRPr sz="4600" b="1" kern="1200" cap="none" baseline="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charset="0"/>
                <a:ea typeface="ＭＳ Ｐゴシック" charset="-128"/>
                <a:cs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charset="0"/>
                <a:ea typeface="ＭＳ Ｐゴシック" charset="-128"/>
                <a:cs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charset="0"/>
                <a:ea typeface="ＭＳ Ｐゴシック" charset="-128"/>
                <a:cs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b="0" dirty="0" smtClean="0">
                <a:latin typeface="Georgia"/>
                <a:cs typeface="Georgia"/>
              </a:rPr>
              <a:t>Looking Ahead</a:t>
            </a:r>
            <a:endParaRPr lang="en-US" b="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86213873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625" y="-26735"/>
            <a:ext cx="7772400" cy="1362075"/>
          </a:xfrm>
        </p:spPr>
        <p:txBody>
          <a:bodyPr/>
          <a:lstStyle/>
          <a:p>
            <a:r>
              <a:rPr lang="en-US" b="0" dirty="0" smtClean="0">
                <a:latin typeface="Georgia"/>
                <a:cs typeface="Georgia"/>
              </a:rPr>
              <a:t>Looking Ahead</a:t>
            </a:r>
            <a:br>
              <a:rPr lang="en-US" b="0" dirty="0" smtClean="0">
                <a:latin typeface="Georgia"/>
                <a:cs typeface="Georgia"/>
              </a:rPr>
            </a:br>
            <a:r>
              <a:rPr lang="en-US" b="0" dirty="0" smtClean="0">
                <a:latin typeface="Georgia"/>
                <a:cs typeface="Georgia"/>
              </a:rPr>
              <a:t>Archive-It 5.0</a:t>
            </a:r>
            <a:endParaRPr lang="en-US" b="0" dirty="0">
              <a:latin typeface="Georgia"/>
              <a:cs typeface="Georg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847" b="16501"/>
          <a:stretch/>
        </p:blipFill>
        <p:spPr>
          <a:xfrm>
            <a:off x="4763462" y="2138942"/>
            <a:ext cx="4006224" cy="19651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904999"/>
            <a:ext cx="8610600" cy="49530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 smtClean="0">
                <a:latin typeface="+mj-lt"/>
                <a:cs typeface="Cambria"/>
              </a:rPr>
              <a:t>User Interface</a:t>
            </a:r>
            <a:r>
              <a:rPr lang="en-US" sz="2000" dirty="0">
                <a:latin typeface="+mj-lt"/>
                <a:cs typeface="Cambria"/>
              </a:rPr>
              <a:t/>
            </a:r>
            <a:br>
              <a:rPr lang="en-US" sz="2000" dirty="0">
                <a:latin typeface="+mj-lt"/>
                <a:cs typeface="Cambria"/>
              </a:rPr>
            </a:br>
            <a:r>
              <a:rPr lang="en-US" sz="2000" dirty="0">
                <a:latin typeface="+mj-lt"/>
                <a:cs typeface="Cambria"/>
              </a:rPr>
              <a:t>C</a:t>
            </a:r>
            <a:r>
              <a:rPr lang="en-US" sz="2000" dirty="0" smtClean="0">
                <a:latin typeface="+mj-lt"/>
                <a:cs typeface="Cambria"/>
              </a:rPr>
              <a:t>omplete redesign of look &amp; feel </a:t>
            </a:r>
            <a:r>
              <a:rPr lang="en-US" sz="2000" dirty="0">
                <a:latin typeface="+mj-lt"/>
                <a:cs typeface="Cambria"/>
              </a:rPr>
              <a:t/>
            </a:r>
            <a:br>
              <a:rPr lang="en-US" sz="2000" dirty="0">
                <a:latin typeface="+mj-lt"/>
                <a:cs typeface="Cambria"/>
              </a:rPr>
            </a:br>
            <a:r>
              <a:rPr lang="en-US" sz="2000" dirty="0" smtClean="0">
                <a:latin typeface="+mj-lt"/>
                <a:cs typeface="Cambria"/>
              </a:rPr>
              <a:t>(more straightforward and </a:t>
            </a:r>
            <a:r>
              <a:rPr lang="en-US" sz="2000" dirty="0">
                <a:latin typeface="+mj-lt"/>
                <a:cs typeface="Cambria"/>
              </a:rPr>
              <a:t/>
            </a:r>
            <a:br>
              <a:rPr lang="en-US" sz="2000" dirty="0">
                <a:latin typeface="+mj-lt"/>
                <a:cs typeface="Cambria"/>
              </a:rPr>
            </a:br>
            <a:r>
              <a:rPr lang="en-US" sz="2000" dirty="0" smtClean="0">
                <a:latin typeface="+mj-lt"/>
                <a:cs typeface="Cambria"/>
              </a:rPr>
              <a:t>streamlined)</a:t>
            </a:r>
          </a:p>
          <a:p>
            <a:pPr lvl="1">
              <a:buFont typeface="Arial"/>
              <a:buChar char="•"/>
            </a:pPr>
            <a:endParaRPr lang="en-US" sz="2000" dirty="0" smtClean="0">
              <a:latin typeface="+mj-lt"/>
              <a:cs typeface="Cambria"/>
            </a:endParaRPr>
          </a:p>
          <a:p>
            <a:pPr marL="0" indent="0">
              <a:buNone/>
            </a:pPr>
            <a:r>
              <a:rPr lang="en-US" sz="2600" b="1" dirty="0" smtClean="0">
                <a:latin typeface="+mj-lt"/>
                <a:cs typeface="Cambria"/>
              </a:rPr>
              <a:t>Harvesting</a:t>
            </a:r>
            <a:r>
              <a:rPr lang="en-US" sz="2600" b="1" dirty="0">
                <a:latin typeface="+mj-lt"/>
                <a:cs typeface="Cambria"/>
              </a:rPr>
              <a:t/>
            </a:r>
            <a:br>
              <a:rPr lang="en-US" sz="2600" b="1" dirty="0">
                <a:latin typeface="+mj-lt"/>
                <a:cs typeface="Cambria"/>
              </a:rPr>
            </a:br>
            <a:r>
              <a:rPr lang="en-US" sz="2000" dirty="0" smtClean="0">
                <a:latin typeface="+mj-lt"/>
                <a:cs typeface="Cambria"/>
              </a:rPr>
              <a:t>-Alternate capture mechanisms</a:t>
            </a:r>
            <a:br>
              <a:rPr lang="en-US" sz="2000" dirty="0" smtClean="0">
                <a:latin typeface="+mj-lt"/>
                <a:cs typeface="Cambria"/>
              </a:rPr>
            </a:br>
            <a:r>
              <a:rPr lang="en-US" sz="2000" dirty="0" smtClean="0">
                <a:latin typeface="+mj-lt"/>
                <a:cs typeface="Cambria"/>
              </a:rPr>
              <a:t>-Ability to schedule crawls on a calendar</a:t>
            </a:r>
            <a:br>
              <a:rPr lang="en-US" sz="2000" dirty="0" smtClean="0">
                <a:latin typeface="+mj-lt"/>
                <a:cs typeface="Cambria"/>
              </a:rPr>
            </a:br>
            <a:r>
              <a:rPr lang="en-US" sz="2000" dirty="0" smtClean="0">
                <a:latin typeface="+mj-lt"/>
                <a:cs typeface="Cambria"/>
              </a:rPr>
              <a:t>-Ability to browse a crawl in real time</a:t>
            </a:r>
          </a:p>
          <a:p>
            <a:pPr marL="0" indent="0">
              <a:buNone/>
            </a:pPr>
            <a:r>
              <a:rPr lang="en-US" sz="2600" b="1" dirty="0" smtClean="0">
                <a:latin typeface="+mj-lt"/>
                <a:cs typeface="Cambria"/>
              </a:rPr>
              <a:t>Access</a:t>
            </a:r>
            <a:r>
              <a:rPr lang="en-US" sz="2000" dirty="0">
                <a:latin typeface="+mj-lt"/>
                <a:cs typeface="Cambria"/>
              </a:rPr>
              <a:t>	</a:t>
            </a:r>
            <a:r>
              <a:rPr lang="en-US" sz="2000" dirty="0" smtClean="0">
                <a:latin typeface="+mj-lt"/>
                <a:cs typeface="Cambria"/>
              </a:rPr>
              <a:t/>
            </a:r>
            <a:br>
              <a:rPr lang="en-US" sz="2000" dirty="0" smtClean="0">
                <a:latin typeface="+mj-lt"/>
                <a:cs typeface="Cambria"/>
              </a:rPr>
            </a:br>
            <a:r>
              <a:rPr lang="en-US" sz="2000" dirty="0" smtClean="0">
                <a:latin typeface="+mj-lt"/>
                <a:cs typeface="Cambria"/>
              </a:rPr>
              <a:t>-Update </a:t>
            </a:r>
            <a:r>
              <a:rPr lang="en-US" sz="2000" dirty="0" err="1">
                <a:latin typeface="+mj-lt"/>
                <a:cs typeface="Cambria"/>
              </a:rPr>
              <a:t>Wayback</a:t>
            </a:r>
            <a:r>
              <a:rPr lang="en-US" sz="2000" dirty="0">
                <a:latin typeface="+mj-lt"/>
                <a:cs typeface="Cambria"/>
              </a:rPr>
              <a:t> look and </a:t>
            </a:r>
            <a:r>
              <a:rPr lang="en-US" sz="2000" dirty="0" smtClean="0">
                <a:latin typeface="+mj-lt"/>
                <a:cs typeface="Cambria"/>
              </a:rPr>
              <a:t>feel (Banner, Calendar page,  linking related pages)</a:t>
            </a:r>
            <a:br>
              <a:rPr lang="en-US" sz="2000" dirty="0" smtClean="0">
                <a:latin typeface="+mj-lt"/>
                <a:cs typeface="Cambria"/>
              </a:rPr>
            </a:br>
            <a:r>
              <a:rPr lang="en-US" sz="2000" dirty="0" smtClean="0">
                <a:latin typeface="+mj-lt"/>
                <a:cs typeface="Cambria"/>
              </a:rPr>
              <a:t>-More refined access options</a:t>
            </a:r>
            <a:br>
              <a:rPr lang="en-US" sz="2000" dirty="0" smtClean="0">
                <a:latin typeface="+mj-lt"/>
                <a:cs typeface="Cambria"/>
              </a:rPr>
            </a:br>
            <a:r>
              <a:rPr lang="en-US" sz="2000" dirty="0" smtClean="0">
                <a:latin typeface="+mj-lt"/>
                <a:cs typeface="Cambria"/>
              </a:rPr>
              <a:t>-Continuing transition to SOLR for search functionality</a:t>
            </a:r>
            <a:br>
              <a:rPr lang="en-US" sz="2000" dirty="0" smtClean="0">
                <a:latin typeface="+mj-lt"/>
                <a:cs typeface="Cambria"/>
              </a:rPr>
            </a:br>
            <a:r>
              <a:rPr lang="en-US" sz="2000" dirty="0" smtClean="0">
                <a:latin typeface="+mj-lt"/>
                <a:cs typeface="Cambria"/>
              </a:rPr>
              <a:t>-Access statistics for collection use</a:t>
            </a:r>
          </a:p>
          <a:p>
            <a:pPr lvl="1"/>
            <a:endParaRPr lang="en-US" sz="20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8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7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0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13873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686800" cy="44958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sz="2600" dirty="0">
              <a:latin typeface="Times New Roman" charset="0"/>
              <a:ea typeface="ＭＳ Ｐゴシック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1200" b="1" dirty="0" smtClean="0">
                <a:latin typeface="Georgia"/>
                <a:cs typeface="Georgia"/>
              </a:rPr>
              <a:t>Collection Management and Scoping</a:t>
            </a:r>
            <a:endParaRPr lang="en-US" sz="11200" b="1" dirty="0">
              <a:latin typeface="Georgia"/>
              <a:cs typeface="Georgia"/>
            </a:endParaRPr>
          </a:p>
          <a:p>
            <a:r>
              <a:rPr lang="en-US" sz="6600" dirty="0" smtClean="0">
                <a:latin typeface="+mj-lt"/>
              </a:rPr>
              <a:t>Splitting</a:t>
            </a:r>
            <a:r>
              <a:rPr lang="en-US" sz="6600" dirty="0">
                <a:latin typeface="+mj-lt"/>
              </a:rPr>
              <a:t>, sharing and merging collections and seeds</a:t>
            </a:r>
          </a:p>
          <a:p>
            <a:r>
              <a:rPr lang="en-US" sz="6600" dirty="0">
                <a:latin typeface="+mj-lt"/>
              </a:rPr>
              <a:t>Collecting data temporarily for test crawls</a:t>
            </a:r>
          </a:p>
          <a:p>
            <a:r>
              <a:rPr lang="en-US" sz="6600" dirty="0">
                <a:latin typeface="+mj-lt"/>
              </a:rPr>
              <a:t>More refined scoping rules for seeds</a:t>
            </a:r>
          </a:p>
          <a:p>
            <a:r>
              <a:rPr lang="en-US" sz="6600" dirty="0">
                <a:latin typeface="+mj-lt"/>
              </a:rPr>
              <a:t>Crawl history by seed </a:t>
            </a:r>
          </a:p>
          <a:p>
            <a:r>
              <a:rPr lang="en-US" sz="6600" dirty="0">
                <a:latin typeface="+mj-lt"/>
              </a:rPr>
              <a:t>Integrating other metadata schema (including MARC and MODS)</a:t>
            </a:r>
          </a:p>
          <a:p>
            <a:r>
              <a:rPr lang="en-US" sz="6600" dirty="0">
                <a:latin typeface="+mj-lt"/>
              </a:rPr>
              <a:t>Improved metadata functionality</a:t>
            </a:r>
          </a:p>
          <a:p>
            <a:r>
              <a:rPr lang="en-US" sz="6600" dirty="0">
                <a:latin typeface="+mj-lt"/>
              </a:rPr>
              <a:t>Ability to remove 'out of scope' or unwanted content from your collection</a:t>
            </a:r>
          </a:p>
          <a:p>
            <a:r>
              <a:rPr lang="en-US" sz="6600" dirty="0">
                <a:latin typeface="+mj-lt"/>
              </a:rPr>
              <a:t>More functionality in reports (scoping directly from the host report)</a:t>
            </a:r>
          </a:p>
          <a:p>
            <a:r>
              <a:rPr lang="en-US" sz="6600" dirty="0">
                <a:latin typeface="+mj-lt"/>
              </a:rPr>
              <a:t>Improved QA tools</a:t>
            </a:r>
          </a:p>
          <a:p>
            <a:pPr marL="0" indent="0">
              <a:lnSpc>
                <a:spcPct val="110000"/>
              </a:lnSpc>
              <a:buNone/>
            </a:pPr>
            <a:endParaRPr lang="en-US" sz="6400" b="1" dirty="0" smtClean="0">
              <a:latin typeface="Georgia"/>
              <a:cs typeface="Georgia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6400" b="1" dirty="0" smtClean="0">
              <a:latin typeface="Georgia"/>
              <a:cs typeface="Georgia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49625" y="-26735"/>
            <a:ext cx="7772400" cy="1362075"/>
          </a:xfrm>
        </p:spPr>
        <p:txBody>
          <a:bodyPr/>
          <a:lstStyle/>
          <a:p>
            <a:r>
              <a:rPr lang="en-US" b="0" dirty="0" smtClean="0">
                <a:latin typeface="Georgia"/>
                <a:cs typeface="Georgia"/>
              </a:rPr>
              <a:t>Looking Ahead</a:t>
            </a:r>
            <a:br>
              <a:rPr lang="en-US" b="0" dirty="0" smtClean="0">
                <a:latin typeface="Georgia"/>
                <a:cs typeface="Georgia"/>
              </a:rPr>
            </a:br>
            <a:r>
              <a:rPr lang="en-US" b="0" dirty="0" smtClean="0">
                <a:latin typeface="Georgia"/>
                <a:cs typeface="Georgia"/>
              </a:rPr>
              <a:t>Archive-It 5.0</a:t>
            </a:r>
            <a:endParaRPr lang="en-US" b="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86213873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937" y="0"/>
            <a:ext cx="7772400" cy="1362075"/>
          </a:xfrm>
        </p:spPr>
        <p:txBody>
          <a:bodyPr/>
          <a:lstStyle/>
          <a:p>
            <a:r>
              <a:rPr lang="en-US" b="0" dirty="0" smtClean="0">
                <a:latin typeface="Georgia"/>
                <a:cs typeface="Georgia"/>
              </a:rPr>
              <a:t>Looking Ahead:</a:t>
            </a:r>
            <a:br>
              <a:rPr lang="en-US" b="0" dirty="0" smtClean="0">
                <a:latin typeface="Georgia"/>
                <a:cs typeface="Georgia"/>
              </a:rPr>
            </a:br>
            <a:r>
              <a:rPr lang="en-US" b="0" dirty="0" smtClean="0">
                <a:latin typeface="Georgia"/>
                <a:cs typeface="Georgia"/>
              </a:rPr>
              <a:t>Social Media Archiving</a:t>
            </a:r>
            <a:endParaRPr lang="en-US" b="0" dirty="0">
              <a:latin typeface="Georgia"/>
              <a:cs typeface="Georg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843" y="1996765"/>
            <a:ext cx="806080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Goals before end of year</a:t>
            </a:r>
          </a:p>
          <a:p>
            <a:endParaRPr lang="en-US" dirty="0" smtClean="0"/>
          </a:p>
          <a:p>
            <a:r>
              <a:rPr lang="en-US" sz="2400" dirty="0" smtClean="0"/>
              <a:t>Best possible capture and display using current crawling mechanism, including testing alpha features of alternate capture mechanisms with interested partners.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2800" b="1" dirty="0" smtClean="0"/>
              <a:t>Goals before and leading up to 5.0 </a:t>
            </a:r>
          </a:p>
          <a:p>
            <a:endParaRPr lang="en-US" dirty="0" smtClean="0"/>
          </a:p>
          <a:p>
            <a:r>
              <a:rPr lang="en-US" sz="2400" dirty="0" smtClean="0"/>
              <a:t>Integrate beta versions of alternate capture mechanisms into web application.</a:t>
            </a:r>
            <a:endParaRPr lang="en-US" sz="24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13873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49625" y="-26735"/>
            <a:ext cx="7772400" cy="1362075"/>
          </a:xfrm>
        </p:spPr>
        <p:txBody>
          <a:bodyPr/>
          <a:lstStyle/>
          <a:p>
            <a:r>
              <a:rPr lang="en-US" b="0" dirty="0" smtClean="0">
                <a:latin typeface="Georgia"/>
                <a:cs typeface="Georgia"/>
              </a:rPr>
              <a:t>Looking Ahead</a:t>
            </a:r>
            <a:br>
              <a:rPr lang="en-US" b="0" dirty="0" smtClean="0">
                <a:latin typeface="Georgia"/>
                <a:cs typeface="Georgia"/>
              </a:rPr>
            </a:br>
            <a:r>
              <a:rPr lang="en-US" b="0" dirty="0" smtClean="0">
                <a:latin typeface="Georgia"/>
                <a:cs typeface="Georgia"/>
              </a:rPr>
              <a:t>Capture</a:t>
            </a:r>
            <a:endParaRPr lang="en-US" b="0" dirty="0">
              <a:latin typeface="Georgia"/>
              <a:cs typeface="Georgi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50253" y="202799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45720" bIns="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SzPct val="50000"/>
              <a:buNone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indent="0" algn="l" rtl="0" eaLnBrk="1" fontAlgn="base" hangingPunct="1">
              <a:spcBef>
                <a:spcPts val="600"/>
              </a:spcBef>
              <a:spcAft>
                <a:spcPct val="0"/>
              </a:spcAft>
              <a:buSzPct val="5000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ＭＳ Ｐゴシック" charset="-128"/>
                <a:cs typeface="Times New Roman"/>
              </a:defRPr>
            </a:lvl2pPr>
            <a:lvl3pPr marL="914400" indent="0" algn="l" rtl="0" eaLnBrk="1" fontAlgn="base" hangingPunct="1">
              <a:spcBef>
                <a:spcPts val="600"/>
              </a:spcBef>
              <a:spcAft>
                <a:spcPct val="0"/>
              </a:spcAft>
              <a:buSzPct val="5000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ＭＳ Ｐゴシック" charset="-128"/>
                <a:cs typeface="Times New Roman"/>
              </a:defRPr>
            </a:lvl3pPr>
            <a:lvl4pPr marL="1371600" indent="0" algn="l" rtl="0" eaLnBrk="1" fontAlgn="base" hangingPunct="1">
              <a:spcBef>
                <a:spcPts val="600"/>
              </a:spcBef>
              <a:spcAft>
                <a:spcPct val="0"/>
              </a:spcAft>
              <a:buSzPct val="5000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ＭＳ Ｐゴシック" charset="-128"/>
                <a:cs typeface="Times New Roman"/>
              </a:defRPr>
            </a:lvl4pPr>
            <a:lvl5pPr marL="1828800" indent="0" algn="l" rtl="0" eaLnBrk="1" fontAlgn="base" hangingPunct="1">
              <a:spcBef>
                <a:spcPts val="600"/>
              </a:spcBef>
              <a:spcAft>
                <a:spcPct val="0"/>
              </a:spcAft>
              <a:buSzPct val="50000"/>
              <a:buFont typeface="Courier New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ＭＳ Ｐゴシック" charset="-128"/>
                <a:cs typeface="Times New Roman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Georgia"/>
                <a:cs typeface="Georgia"/>
              </a:rPr>
              <a:t>“Ghost”</a:t>
            </a:r>
          </a:p>
          <a:p>
            <a:r>
              <a:rPr lang="en-US" sz="2800" dirty="0" smtClean="0">
                <a:latin typeface="Georgia"/>
                <a:cs typeface="Georgia"/>
              </a:rPr>
              <a:t>Rather than automated crawl, a browser based tool that mimics behavior of user and archives what the “Ghost” sees.</a:t>
            </a:r>
          </a:p>
          <a:p>
            <a:endParaRPr lang="en-US" sz="2800" dirty="0" smtClean="0">
              <a:latin typeface="Georgia"/>
              <a:cs typeface="Georgia"/>
            </a:endParaRPr>
          </a:p>
          <a:p>
            <a:r>
              <a:rPr lang="en-US" sz="2800" b="1" dirty="0" smtClean="0">
                <a:latin typeface="Georgia"/>
                <a:cs typeface="Georgia"/>
              </a:rPr>
              <a:t>API</a:t>
            </a:r>
          </a:p>
          <a:p>
            <a:r>
              <a:rPr lang="en-US" sz="2800" dirty="0" smtClean="0">
                <a:latin typeface="Georgia"/>
                <a:cs typeface="Georgia"/>
              </a:rPr>
              <a:t>Communication link between software applications</a:t>
            </a:r>
          </a:p>
          <a:p>
            <a:endParaRPr lang="en-US" sz="2800" dirty="0" smtClean="0">
              <a:latin typeface="Georgia"/>
              <a:cs typeface="Georgia"/>
            </a:endParaRPr>
          </a:p>
          <a:p>
            <a:r>
              <a:rPr lang="en-US" sz="2800" b="1" dirty="0" err="1" smtClean="0">
                <a:latin typeface="Georgia"/>
                <a:cs typeface="Georgia"/>
              </a:rPr>
              <a:t>Heritrix</a:t>
            </a:r>
            <a:endParaRPr lang="en-US" sz="2800" b="1" dirty="0" smtClean="0">
              <a:latin typeface="Georgia"/>
              <a:cs typeface="Georgia"/>
            </a:endParaRPr>
          </a:p>
          <a:p>
            <a:r>
              <a:rPr lang="en-US" sz="2800" dirty="0" smtClean="0">
                <a:latin typeface="Georgia"/>
                <a:cs typeface="Georgia"/>
              </a:rPr>
              <a:t>Still a robust crawling solution able to capture most content, including JavaScript.</a:t>
            </a:r>
            <a:endParaRPr lang="en-US" sz="28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94087193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515937" y="0"/>
            <a:ext cx="7772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20" tIns="0" rIns="4572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None/>
              <a:defRPr sz="4600" b="1" kern="1200" cap="none" baseline="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charset="0"/>
                <a:ea typeface="ＭＳ Ｐゴシック" charset="-128"/>
                <a:cs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charset="0"/>
                <a:ea typeface="ＭＳ Ｐゴシック" charset="-128"/>
                <a:cs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charset="0"/>
                <a:ea typeface="ＭＳ Ｐゴシック" charset="-128"/>
                <a:cs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600" b="0" dirty="0" smtClean="0">
                <a:latin typeface="Georgia"/>
                <a:cs typeface="Georgia"/>
              </a:rPr>
              <a:t>Social Media Archiving</a:t>
            </a:r>
          </a:p>
          <a:p>
            <a:r>
              <a:rPr lang="en-US" sz="3600" b="0" dirty="0" smtClean="0">
                <a:latin typeface="Georgia"/>
                <a:cs typeface="Georgia"/>
              </a:rPr>
              <a:t>Facebook</a:t>
            </a:r>
            <a:endParaRPr lang="en-US" sz="3600" b="0" dirty="0">
              <a:latin typeface="Georgia"/>
              <a:cs typeface="Georgi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96779" y="2124073"/>
            <a:ext cx="5478379" cy="471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45720" bIns="0" numCol="1" rtlCol="0" anchor="t" anchorCtr="0" compatLnSpc="1">
            <a:prstTxWarp prst="textNoShape">
              <a:avLst/>
            </a:prstTxWarp>
            <a:normAutofit fontScale="92500"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SzPct val="50000"/>
              <a:buNone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indent="0" algn="l" rtl="0" eaLnBrk="1" fontAlgn="base" hangingPunct="1">
              <a:spcBef>
                <a:spcPts val="600"/>
              </a:spcBef>
              <a:spcAft>
                <a:spcPct val="0"/>
              </a:spcAft>
              <a:buSzPct val="5000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ＭＳ Ｐゴシック" charset="-128"/>
                <a:cs typeface="Times New Roman"/>
              </a:defRPr>
            </a:lvl2pPr>
            <a:lvl3pPr marL="914400" indent="0" algn="l" rtl="0" eaLnBrk="1" fontAlgn="base" hangingPunct="1">
              <a:spcBef>
                <a:spcPts val="600"/>
              </a:spcBef>
              <a:spcAft>
                <a:spcPct val="0"/>
              </a:spcAft>
              <a:buSzPct val="5000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ＭＳ Ｐゴシック" charset="-128"/>
                <a:cs typeface="Times New Roman"/>
              </a:defRPr>
            </a:lvl3pPr>
            <a:lvl4pPr marL="1371600" indent="0" algn="l" rtl="0" eaLnBrk="1" fontAlgn="base" hangingPunct="1">
              <a:spcBef>
                <a:spcPts val="600"/>
              </a:spcBef>
              <a:spcAft>
                <a:spcPct val="0"/>
              </a:spcAft>
              <a:buSzPct val="5000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ＭＳ Ｐゴシック" charset="-128"/>
                <a:cs typeface="Times New Roman"/>
              </a:defRPr>
            </a:lvl4pPr>
            <a:lvl5pPr marL="1828800" indent="0" algn="l" rtl="0" eaLnBrk="1" fontAlgn="base" hangingPunct="1">
              <a:spcBef>
                <a:spcPts val="600"/>
              </a:spcBef>
              <a:spcAft>
                <a:spcPct val="0"/>
              </a:spcAft>
              <a:buSzPct val="50000"/>
              <a:buFont typeface="Courier New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ＭＳ Ｐゴシック" charset="-128"/>
                <a:cs typeface="Times New Roman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+mn-lt"/>
                <a:cs typeface="Calibri"/>
              </a:rPr>
              <a:t>Today: </a:t>
            </a:r>
            <a:r>
              <a:rPr lang="en-US" sz="2400" dirty="0" smtClean="0">
                <a:latin typeface="+mn-lt"/>
                <a:cs typeface="Calibri"/>
              </a:rPr>
              <a:t>Able to capture most data from a Facebook feed, including scroll downs using </a:t>
            </a:r>
            <a:r>
              <a:rPr lang="en-US" sz="2400" dirty="0" err="1" smtClean="0">
                <a:latin typeface="+mn-lt"/>
                <a:cs typeface="Calibri"/>
              </a:rPr>
              <a:t>Heritrix</a:t>
            </a:r>
            <a:endParaRPr lang="en-US" sz="2400" dirty="0" smtClean="0">
              <a:latin typeface="+mn-lt"/>
              <a:cs typeface="Calibri"/>
            </a:endParaRPr>
          </a:p>
          <a:p>
            <a:endParaRPr lang="en-US" sz="2400" dirty="0" smtClean="0">
              <a:latin typeface="+mn-lt"/>
              <a:cs typeface="Calibri"/>
            </a:endParaRPr>
          </a:p>
          <a:p>
            <a:r>
              <a:rPr lang="en-US" sz="2400" b="1" dirty="0" smtClean="0">
                <a:latin typeface="+mn-lt"/>
                <a:cs typeface="Calibri"/>
              </a:rPr>
              <a:t>Alpha: </a:t>
            </a:r>
            <a:r>
              <a:rPr lang="en-US" sz="2400" dirty="0" smtClean="0">
                <a:latin typeface="+mn-lt"/>
                <a:cs typeface="Calibri"/>
              </a:rPr>
              <a:t>Currently testing Ghost and API to enhance robustness and completeness of captures. If partners are interested they can provide AIT support team a collection # and URLs to test .</a:t>
            </a:r>
          </a:p>
          <a:p>
            <a:endParaRPr lang="en-US" sz="2400" dirty="0" smtClean="0">
              <a:latin typeface="+mn-lt"/>
              <a:cs typeface="Calibri"/>
            </a:endParaRPr>
          </a:p>
          <a:p>
            <a:r>
              <a:rPr lang="en-US" sz="2400" b="1" dirty="0" smtClean="0">
                <a:latin typeface="+mn-lt"/>
                <a:cs typeface="Calibri"/>
              </a:rPr>
              <a:t>Beta: </a:t>
            </a:r>
            <a:r>
              <a:rPr lang="en-US" sz="2400" dirty="0" smtClean="0">
                <a:latin typeface="+mn-lt"/>
                <a:cs typeface="Calibri"/>
              </a:rPr>
              <a:t>Ability to automatically capture Facebook feeds via alternate capture mechanisms through web application</a:t>
            </a:r>
            <a:endParaRPr lang="en-US" sz="2400" dirty="0">
              <a:latin typeface="+mn-lt"/>
              <a:cs typeface="Calibri"/>
            </a:endParaRPr>
          </a:p>
        </p:txBody>
      </p:sp>
      <p:pic>
        <p:nvPicPr>
          <p:cNvPr id="6" name="Picture 5" descr="Screen Shot 2013-11-09 at 5.48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880" y="2131510"/>
            <a:ext cx="2851886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4345419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515937" y="0"/>
            <a:ext cx="7772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20" tIns="0" rIns="4572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None/>
              <a:defRPr sz="4600" b="1" kern="1200" cap="none" baseline="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charset="0"/>
                <a:ea typeface="ＭＳ Ｐゴシック" charset="-128"/>
                <a:cs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charset="0"/>
                <a:ea typeface="ＭＳ Ｐゴシック" charset="-128"/>
                <a:cs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charset="0"/>
                <a:ea typeface="ＭＳ Ｐゴシック" charset="-128"/>
                <a:cs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600" b="0" dirty="0" smtClean="0">
                <a:latin typeface="Georgia"/>
                <a:cs typeface="Georgia"/>
              </a:rPr>
              <a:t>Social Media Archiving</a:t>
            </a:r>
          </a:p>
          <a:p>
            <a:r>
              <a:rPr lang="en-US" sz="3600" b="0" dirty="0" smtClean="0">
                <a:latin typeface="Georgia"/>
                <a:cs typeface="Georgia"/>
              </a:rPr>
              <a:t>Twitter</a:t>
            </a:r>
            <a:endParaRPr lang="en-US" sz="3600" b="0" dirty="0">
              <a:latin typeface="Georgia"/>
              <a:cs typeface="Georgi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96779" y="2124073"/>
            <a:ext cx="5478379" cy="471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45720" bIns="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SzPct val="50000"/>
              <a:buNone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indent="0" algn="l" rtl="0" eaLnBrk="1" fontAlgn="base" hangingPunct="1">
              <a:spcBef>
                <a:spcPts val="600"/>
              </a:spcBef>
              <a:spcAft>
                <a:spcPct val="0"/>
              </a:spcAft>
              <a:buSzPct val="5000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ＭＳ Ｐゴシック" charset="-128"/>
                <a:cs typeface="Times New Roman"/>
              </a:defRPr>
            </a:lvl2pPr>
            <a:lvl3pPr marL="914400" indent="0" algn="l" rtl="0" eaLnBrk="1" fontAlgn="base" hangingPunct="1">
              <a:spcBef>
                <a:spcPts val="600"/>
              </a:spcBef>
              <a:spcAft>
                <a:spcPct val="0"/>
              </a:spcAft>
              <a:buSzPct val="5000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ＭＳ Ｐゴシック" charset="-128"/>
                <a:cs typeface="Times New Roman"/>
              </a:defRPr>
            </a:lvl3pPr>
            <a:lvl4pPr marL="1371600" indent="0" algn="l" rtl="0" eaLnBrk="1" fontAlgn="base" hangingPunct="1">
              <a:spcBef>
                <a:spcPts val="600"/>
              </a:spcBef>
              <a:spcAft>
                <a:spcPct val="0"/>
              </a:spcAft>
              <a:buSzPct val="5000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ＭＳ Ｐゴシック" charset="-128"/>
                <a:cs typeface="Times New Roman"/>
              </a:defRPr>
            </a:lvl4pPr>
            <a:lvl5pPr marL="1828800" indent="0" algn="l" rtl="0" eaLnBrk="1" fontAlgn="base" hangingPunct="1">
              <a:spcBef>
                <a:spcPts val="600"/>
              </a:spcBef>
              <a:spcAft>
                <a:spcPct val="0"/>
              </a:spcAft>
              <a:buSzPct val="50000"/>
              <a:buFont typeface="Courier New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ＭＳ Ｐゴシック" charset="-128"/>
                <a:cs typeface="Times New Roman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j-lt"/>
              </a:rPr>
              <a:t>Today: Can capture all tweets in timeline for a specific user, and scroll down is now functional.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Alpha: API to easily archive and search Twitter feeds designated by Partners.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Beta: Ability to capture Twitter feeds via API through web application</a:t>
            </a:r>
          </a:p>
        </p:txBody>
      </p:sp>
      <p:pic>
        <p:nvPicPr>
          <p:cNvPr id="2" name="Picture 1" descr="Screen Shot 2013-11-10 at 5.29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06" y="2124073"/>
            <a:ext cx="2887423" cy="37966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7918092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515937" y="0"/>
            <a:ext cx="7772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20" tIns="0" rIns="4572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None/>
              <a:defRPr sz="4600" b="1" kern="1200" cap="none" baseline="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charset="0"/>
                <a:ea typeface="ＭＳ Ｐゴシック" charset="-128"/>
                <a:cs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charset="0"/>
                <a:ea typeface="ＭＳ Ｐゴシック" charset="-128"/>
                <a:cs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charset="0"/>
                <a:ea typeface="ＭＳ Ｐゴシック" charset="-128"/>
                <a:cs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600" b="0" dirty="0" smtClean="0">
                <a:latin typeface="Georgia"/>
                <a:cs typeface="Georgia"/>
              </a:rPr>
              <a:t>Social Media Archiving</a:t>
            </a:r>
          </a:p>
          <a:p>
            <a:r>
              <a:rPr lang="en-US" sz="3600" b="0" dirty="0" err="1" smtClean="0">
                <a:latin typeface="Georgia"/>
                <a:cs typeface="Georgia"/>
              </a:rPr>
              <a:t>Youtube</a:t>
            </a:r>
            <a:endParaRPr lang="en-US" sz="3600" b="0" dirty="0">
              <a:latin typeface="Georgia"/>
              <a:cs typeface="Georgi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96780" y="1977021"/>
            <a:ext cx="4569326" cy="524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45720" bIns="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SzPct val="50000"/>
              <a:buNone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indent="0" algn="l" rtl="0" eaLnBrk="1" fontAlgn="base" hangingPunct="1">
              <a:spcBef>
                <a:spcPts val="600"/>
              </a:spcBef>
              <a:spcAft>
                <a:spcPct val="0"/>
              </a:spcAft>
              <a:buSzPct val="5000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ＭＳ Ｐゴシック" charset="-128"/>
                <a:cs typeface="Times New Roman"/>
              </a:defRPr>
            </a:lvl2pPr>
            <a:lvl3pPr marL="914400" indent="0" algn="l" rtl="0" eaLnBrk="1" fontAlgn="base" hangingPunct="1">
              <a:spcBef>
                <a:spcPts val="600"/>
              </a:spcBef>
              <a:spcAft>
                <a:spcPct val="0"/>
              </a:spcAft>
              <a:buSzPct val="5000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ＭＳ Ｐゴシック" charset="-128"/>
                <a:cs typeface="Times New Roman"/>
              </a:defRPr>
            </a:lvl3pPr>
            <a:lvl4pPr marL="1371600" indent="0" algn="l" rtl="0" eaLnBrk="1" fontAlgn="base" hangingPunct="1">
              <a:spcBef>
                <a:spcPts val="600"/>
              </a:spcBef>
              <a:spcAft>
                <a:spcPct val="0"/>
              </a:spcAft>
              <a:buSzPct val="5000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ＭＳ Ｐゴシック" charset="-128"/>
                <a:cs typeface="Times New Roman"/>
              </a:defRPr>
            </a:lvl4pPr>
            <a:lvl5pPr marL="1828800" indent="0" algn="l" rtl="0" eaLnBrk="1" fontAlgn="base" hangingPunct="1">
              <a:spcBef>
                <a:spcPts val="600"/>
              </a:spcBef>
              <a:spcAft>
                <a:spcPct val="0"/>
              </a:spcAft>
              <a:buSzPct val="50000"/>
              <a:buFont typeface="Courier New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ＭＳ Ｐゴシック" charset="-128"/>
                <a:cs typeface="Times New Roman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j-lt"/>
              </a:rPr>
              <a:t>Today: More robust and focused capture of </a:t>
            </a:r>
            <a:r>
              <a:rPr lang="en-US" sz="2400" dirty="0" err="1">
                <a:latin typeface="+mj-lt"/>
              </a:rPr>
              <a:t>Youtube</a:t>
            </a:r>
            <a:r>
              <a:rPr lang="en-US" sz="2400" dirty="0">
                <a:latin typeface="+mj-lt"/>
              </a:rPr>
              <a:t> Channel seed URLs.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Beta: Improved playback of </a:t>
            </a:r>
            <a:r>
              <a:rPr lang="en-US" sz="2400" dirty="0" err="1">
                <a:latin typeface="+mj-lt"/>
              </a:rPr>
              <a:t>Youtube</a:t>
            </a:r>
            <a:r>
              <a:rPr lang="en-US" sz="2400" dirty="0">
                <a:latin typeface="+mj-lt"/>
              </a:rPr>
              <a:t> channels, including ability to play multiple inline videos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Investigating Playlist functionality on </a:t>
            </a:r>
            <a:r>
              <a:rPr lang="en-US" sz="2400" dirty="0" err="1">
                <a:latin typeface="+mj-lt"/>
              </a:rPr>
              <a:t>Youtube</a:t>
            </a:r>
            <a:r>
              <a:rPr lang="en-US" sz="2400" dirty="0">
                <a:latin typeface="+mj-lt"/>
              </a:rPr>
              <a:t> seeds for improved playback of multiple videos in single URL.</a:t>
            </a:r>
          </a:p>
          <a:p>
            <a:endParaRPr lang="en-US" sz="2400" dirty="0">
              <a:latin typeface="Georgia"/>
              <a:cs typeface="Georgia"/>
            </a:endParaRPr>
          </a:p>
        </p:txBody>
      </p:sp>
      <p:pic>
        <p:nvPicPr>
          <p:cNvPr id="2" name="Picture 1" descr="Screen Shot 2013-11-10 at 5.32.2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21"/>
          <a:stretch/>
        </p:blipFill>
        <p:spPr>
          <a:xfrm>
            <a:off x="5375127" y="2352842"/>
            <a:ext cx="3367821" cy="3105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7918092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rchive-It 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Archive-It .thmx</Template>
  <TotalTime>3798</TotalTime>
  <Words>597</Words>
  <Application>Microsoft Macintosh PowerPoint</Application>
  <PresentationFormat>On-screen Show (4:3)</PresentationFormat>
  <Paragraphs>116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Archive-It </vt:lpstr>
      <vt:lpstr>Looking Ahead</vt:lpstr>
      <vt:lpstr>PowerPoint Presentation</vt:lpstr>
      <vt:lpstr>Looking Ahead Archive-It 5.0</vt:lpstr>
      <vt:lpstr>Looking Ahead Archive-It 5.0</vt:lpstr>
      <vt:lpstr>Looking Ahead: Social Media Archiving</vt:lpstr>
      <vt:lpstr>Looking Ahead Capture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Types of respondents</vt:lpstr>
      <vt:lpstr>Frequency of use</vt:lpstr>
      <vt:lpstr>Actively crawled collections</vt:lpstr>
      <vt:lpstr>Difficulty of web application</vt:lpstr>
      <vt:lpstr>    Most used features</vt:lpstr>
      <vt:lpstr>    Least used features</vt:lpstr>
      <vt:lpstr>Brainstorming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Internet Archive</dc:creator>
  <cp:lastModifiedBy>Kristine</cp:lastModifiedBy>
  <cp:revision>37</cp:revision>
  <dcterms:created xsi:type="dcterms:W3CDTF">2013-11-05T18:55:06Z</dcterms:created>
  <dcterms:modified xsi:type="dcterms:W3CDTF">2013-11-26T21:08:28Z</dcterms:modified>
</cp:coreProperties>
</file>