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81" r:id="rId4"/>
    <p:sldId id="262" r:id="rId5"/>
    <p:sldId id="282" r:id="rId6"/>
    <p:sldId id="303" r:id="rId7"/>
    <p:sldId id="269" r:id="rId8"/>
    <p:sldId id="257" r:id="rId9"/>
    <p:sldId id="307" r:id="rId10"/>
    <p:sldId id="296" r:id="rId11"/>
    <p:sldId id="304" r:id="rId12"/>
    <p:sldId id="305" r:id="rId13"/>
    <p:sldId id="306" r:id="rId14"/>
    <p:sldId id="297" r:id="rId15"/>
    <p:sldId id="284" r:id="rId16"/>
    <p:sldId id="285" r:id="rId17"/>
    <p:sldId id="298" r:id="rId18"/>
    <p:sldId id="268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F7C"/>
    <a:srgbClr val="5B3C84"/>
    <a:srgbClr val="EB157B"/>
    <a:srgbClr val="FBDD27"/>
    <a:srgbClr val="99FF33"/>
    <a:srgbClr val="EF7C32"/>
    <a:srgbClr val="653566"/>
    <a:srgbClr val="009999"/>
    <a:srgbClr val="CC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4083" autoAdjust="0"/>
  </p:normalViewPr>
  <p:slideViewPr>
    <p:cSldViewPr>
      <p:cViewPr>
        <p:scale>
          <a:sx n="90" d="100"/>
          <a:sy n="90" d="100"/>
        </p:scale>
        <p:origin x="-22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3223F-752F-4745-8E87-07622BD103AC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49B2F-752A-4227-BA17-C70E564C4D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3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49B2F-752A-4227-BA17-C70E564C4D7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Ubuntu" pitchFamily="34" charset="0"/>
              </a:defRPr>
            </a:lvl1pPr>
            <a:lvl2pPr>
              <a:defRPr>
                <a:latin typeface="Ubuntu" pitchFamily="34" charset="0"/>
              </a:defRPr>
            </a:lvl2pPr>
            <a:lvl3pPr>
              <a:defRPr>
                <a:latin typeface="Ubuntu" pitchFamily="34" charset="0"/>
              </a:defRPr>
            </a:lvl3pPr>
            <a:lvl4pPr>
              <a:defRPr>
                <a:latin typeface="Ubuntu" pitchFamily="34" charset="0"/>
              </a:defRPr>
            </a:lvl4pPr>
            <a:lvl5pPr>
              <a:defRPr>
                <a:latin typeface="Ubuntu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Ubuntu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Ubuntu" pitchFamily="34" charset="0"/>
              </a:defRPr>
            </a:lvl1pPr>
            <a:lvl2pPr>
              <a:defRPr>
                <a:latin typeface="Ubuntu" pitchFamily="34" charset="0"/>
              </a:defRPr>
            </a:lvl2pPr>
            <a:lvl3pPr>
              <a:defRPr>
                <a:latin typeface="Ubuntu" pitchFamily="34" charset="0"/>
              </a:defRPr>
            </a:lvl3pPr>
            <a:lvl4pPr>
              <a:defRPr>
                <a:latin typeface="Ubuntu" pitchFamily="34" charset="0"/>
              </a:defRPr>
            </a:lvl4pPr>
            <a:lvl5pPr>
              <a:defRPr>
                <a:latin typeface="Ubuntu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Ubuntu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Ubuntu" pitchFamily="34" charset="0"/>
              </a:defRPr>
            </a:lvl1pPr>
            <a:lvl2pPr>
              <a:defRPr sz="2800">
                <a:latin typeface="Ubuntu" pitchFamily="34" charset="0"/>
              </a:defRPr>
            </a:lvl2pPr>
            <a:lvl3pPr>
              <a:defRPr sz="2400">
                <a:latin typeface="Ubuntu" pitchFamily="34" charset="0"/>
              </a:defRPr>
            </a:lvl3pPr>
            <a:lvl4pPr>
              <a:defRPr sz="2000">
                <a:latin typeface="Ubuntu" pitchFamily="34" charset="0"/>
              </a:defRPr>
            </a:lvl4pPr>
            <a:lvl5pPr>
              <a:defRPr sz="2000">
                <a:latin typeface="Ubuntu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Ubuntu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Ubuntu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Ubuntu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Ubuntu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itchFamily="34" charset="0"/>
              </a:defRPr>
            </a:lvl1pPr>
          </a:lstStyle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08C4-CE76-4BCF-92A7-E3A8AD1393E1}" type="datetimeFigureOut">
              <a:rPr lang="en-US" smtClean="0"/>
              <a:pPr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4C66-5629-47B4-9369-DEBF66755F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lte Haas Grotesk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lte Haas Grotesk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lte Haas Grotes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lte Haas Grotes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lte Haas Grotes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lte Haas Grotes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57200" y="76200"/>
            <a:ext cx="7543800" cy="4953000"/>
          </a:xfrm>
          <a:prstGeom prst="wedgeEllipseCallout">
            <a:avLst>
              <a:gd name="adj1" fmla="val 30051"/>
              <a:gd name="adj2" fmla="val 55357"/>
            </a:avLst>
          </a:prstGeom>
          <a:solidFill>
            <a:srgbClr val="EF7C3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678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lte Haas Grotesk" pitchFamily="2" charset="0"/>
              </a:rPr>
              <a:t>Archive-It and CINCH tool: </a:t>
            </a:r>
            <a:r>
              <a:rPr lang="en-US" sz="3200" dirty="0" smtClean="0">
                <a:solidFill>
                  <a:schemeClr val="bg1"/>
                </a:solidFill>
              </a:rPr>
              <a:t>Using web harvesting to facilitate born-digital preservation</a:t>
            </a:r>
            <a:endParaRPr lang="en-US" sz="3200" b="1" dirty="0">
              <a:solidFill>
                <a:schemeClr val="bg1"/>
              </a:solidFill>
              <a:latin typeface="Alte Haas Grotesk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5486400"/>
            <a:ext cx="9906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5"/>
                </a:solidFill>
                <a:latin typeface="Ubuntu" pitchFamily="34" charset="0"/>
              </a:rPr>
              <a:t>Kathleen Kenney</a:t>
            </a:r>
          </a:p>
          <a:p>
            <a:pPr algn="r"/>
            <a:r>
              <a:rPr lang="en-US" b="1" dirty="0" smtClean="0">
                <a:solidFill>
                  <a:schemeClr val="accent5"/>
                </a:solidFill>
                <a:latin typeface="Ubuntu" pitchFamily="34" charset="0"/>
              </a:rPr>
              <a:t>Archive-It Partners Meeting 2012</a:t>
            </a:r>
            <a:endParaRPr lang="en-US" b="1" dirty="0">
              <a:solidFill>
                <a:schemeClr val="accent5"/>
              </a:solidFill>
              <a:latin typeface="Ubuntu" pitchFamily="34" charset="0"/>
            </a:endParaRPr>
          </a:p>
        </p:txBody>
      </p:sp>
      <p:pic>
        <p:nvPicPr>
          <p:cNvPr id="8" name="Picture 2" descr="http://statelibrarync.org/news/wp-content/uploads/2012/05/State-Library-Logo-200-JPG-1024x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62600"/>
            <a:ext cx="2819400" cy="114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228600" y="228600"/>
            <a:ext cx="2362200" cy="6324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Ubuntu" pitchFamily="34" charset="0"/>
              </a:rPr>
              <a:t>The Web</a:t>
            </a: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 smtClean="0">
              <a:latin typeface="Ubuntu" pitchFamily="34" charset="0"/>
            </a:endParaRPr>
          </a:p>
          <a:p>
            <a:pPr algn="ctr"/>
            <a:endParaRPr lang="en-US" b="1" dirty="0">
              <a:latin typeface="Ubuntu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33400" y="1828800"/>
            <a:ext cx="1828800" cy="2209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Ubuntu" pitchFamily="34" charset="0"/>
            </a:endParaRPr>
          </a:p>
        </p:txBody>
      </p:sp>
      <p:pic>
        <p:nvPicPr>
          <p:cNvPr id="4" name="Picture 3" descr="1339768984_application-vnd.ms-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657600"/>
            <a:ext cx="257252" cy="257252"/>
          </a:xfrm>
          <a:prstGeom prst="rect">
            <a:avLst/>
          </a:prstGeom>
        </p:spPr>
      </p:pic>
      <p:pic>
        <p:nvPicPr>
          <p:cNvPr id="5" name="Picture 4" descr="1339769017_application-vnd.ms-power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733800"/>
            <a:ext cx="258730" cy="258730"/>
          </a:xfrm>
          <a:prstGeom prst="rect">
            <a:avLst/>
          </a:prstGeom>
        </p:spPr>
      </p:pic>
      <p:pic>
        <p:nvPicPr>
          <p:cNvPr id="6" name="Picture 5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3429000"/>
            <a:ext cx="258730" cy="258730"/>
          </a:xfrm>
          <a:prstGeom prst="rect">
            <a:avLst/>
          </a:prstGeom>
        </p:spPr>
      </p:pic>
      <p:pic>
        <p:nvPicPr>
          <p:cNvPr id="7" name="Picture 6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438400"/>
            <a:ext cx="258730" cy="258730"/>
          </a:xfrm>
          <a:prstGeom prst="rect">
            <a:avLst/>
          </a:prstGeom>
        </p:spPr>
      </p:pic>
      <p:pic>
        <p:nvPicPr>
          <p:cNvPr id="10" name="Picture 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657600"/>
            <a:ext cx="258730" cy="258730"/>
          </a:xfrm>
          <a:prstGeom prst="rect">
            <a:avLst/>
          </a:prstGeom>
        </p:spPr>
      </p:pic>
      <p:pic>
        <p:nvPicPr>
          <p:cNvPr id="12" name="Picture 11" descr="1339768984_application-vnd.ms-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209800"/>
            <a:ext cx="257252" cy="257252"/>
          </a:xfrm>
          <a:prstGeom prst="rect">
            <a:avLst/>
          </a:prstGeom>
        </p:spPr>
      </p:pic>
      <p:pic>
        <p:nvPicPr>
          <p:cNvPr id="16" name="Picture 15" descr="1339769029_application-vnd.ms-wo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429000"/>
            <a:ext cx="257252" cy="257252"/>
          </a:xfrm>
          <a:prstGeom prst="rect">
            <a:avLst/>
          </a:prstGeom>
        </p:spPr>
      </p:pic>
      <p:pic>
        <p:nvPicPr>
          <p:cNvPr id="19" name="Picture 18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581400"/>
            <a:ext cx="258730" cy="258730"/>
          </a:xfrm>
          <a:prstGeom prst="rect">
            <a:avLst/>
          </a:prstGeom>
        </p:spPr>
      </p:pic>
      <p:pic>
        <p:nvPicPr>
          <p:cNvPr id="25" name="Picture 24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905000"/>
            <a:ext cx="258730" cy="258730"/>
          </a:xfrm>
          <a:prstGeom prst="rect">
            <a:avLst/>
          </a:prstGeom>
        </p:spPr>
      </p:pic>
      <p:pic>
        <p:nvPicPr>
          <p:cNvPr id="29" name="Picture 28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438400"/>
            <a:ext cx="258730" cy="258730"/>
          </a:xfrm>
          <a:prstGeom prst="rect">
            <a:avLst/>
          </a:prstGeom>
        </p:spPr>
      </p:pic>
      <p:pic>
        <p:nvPicPr>
          <p:cNvPr id="30" name="Picture 2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057400"/>
            <a:ext cx="258730" cy="258730"/>
          </a:xfrm>
          <a:prstGeom prst="rect">
            <a:avLst/>
          </a:prstGeom>
        </p:spPr>
      </p:pic>
      <p:pic>
        <p:nvPicPr>
          <p:cNvPr id="50" name="Picture 4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667000"/>
            <a:ext cx="258730" cy="258730"/>
          </a:xfrm>
          <a:prstGeom prst="rect">
            <a:avLst/>
          </a:prstGeom>
        </p:spPr>
      </p:pic>
      <p:pic>
        <p:nvPicPr>
          <p:cNvPr id="52" name="Picture 51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286000"/>
            <a:ext cx="258730" cy="258730"/>
          </a:xfrm>
          <a:prstGeom prst="rect">
            <a:avLst/>
          </a:prstGeom>
        </p:spPr>
      </p:pic>
      <p:pic>
        <p:nvPicPr>
          <p:cNvPr id="54" name="Picture 53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981200"/>
            <a:ext cx="258730" cy="258730"/>
          </a:xfrm>
          <a:prstGeom prst="rect">
            <a:avLst/>
          </a:prstGeom>
        </p:spPr>
      </p:pic>
      <p:pic>
        <p:nvPicPr>
          <p:cNvPr id="26" name="Picture 25" descr="1339768984_application-vnd.ms-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048000"/>
            <a:ext cx="257252" cy="257252"/>
          </a:xfrm>
          <a:prstGeom prst="rect">
            <a:avLst/>
          </a:prstGeom>
        </p:spPr>
      </p:pic>
      <p:pic>
        <p:nvPicPr>
          <p:cNvPr id="27" name="Picture 26" descr="1339769017_application-vnd.ms-power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258730" cy="258730"/>
          </a:xfrm>
          <a:prstGeom prst="rect">
            <a:avLst/>
          </a:prstGeom>
        </p:spPr>
      </p:pic>
      <p:pic>
        <p:nvPicPr>
          <p:cNvPr id="28" name="Picture 27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1905000"/>
            <a:ext cx="258730" cy="258730"/>
          </a:xfrm>
          <a:prstGeom prst="rect">
            <a:avLst/>
          </a:prstGeom>
        </p:spPr>
      </p:pic>
      <p:pic>
        <p:nvPicPr>
          <p:cNvPr id="31" name="Picture 30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971800"/>
            <a:ext cx="258730" cy="258730"/>
          </a:xfrm>
          <a:prstGeom prst="rect">
            <a:avLst/>
          </a:prstGeom>
        </p:spPr>
      </p:pic>
      <p:pic>
        <p:nvPicPr>
          <p:cNvPr id="32" name="Picture 31" descr="1339769029_application-vnd.ms-wo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3276600"/>
            <a:ext cx="257252" cy="257252"/>
          </a:xfrm>
          <a:prstGeom prst="rect">
            <a:avLst/>
          </a:prstGeom>
        </p:spPr>
      </p:pic>
      <p:pic>
        <p:nvPicPr>
          <p:cNvPr id="33" name="Picture 32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2514600"/>
            <a:ext cx="258730" cy="258730"/>
          </a:xfrm>
          <a:prstGeom prst="rect">
            <a:avLst/>
          </a:prstGeom>
        </p:spPr>
      </p:pic>
      <p:sp>
        <p:nvSpPr>
          <p:cNvPr id="34" name="Line Callout 3 33"/>
          <p:cNvSpPr/>
          <p:nvPr/>
        </p:nvSpPr>
        <p:spPr>
          <a:xfrm rot="10800000">
            <a:off x="1524000" y="2590800"/>
            <a:ext cx="457200" cy="3810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58"/>
              <a:gd name="adj6" fmla="val -77132"/>
              <a:gd name="adj7" fmla="val 87846"/>
              <a:gd name="adj8" fmla="val -5734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35" name="Line Callout 3 34"/>
          <p:cNvSpPr/>
          <p:nvPr/>
        </p:nvSpPr>
        <p:spPr>
          <a:xfrm rot="10800000">
            <a:off x="1371600" y="3352800"/>
            <a:ext cx="457200" cy="3810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58"/>
              <a:gd name="adj6" fmla="val -77132"/>
              <a:gd name="adj7" fmla="val 210638"/>
              <a:gd name="adj8" fmla="val -6339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36" name="Line Callout 3 35"/>
          <p:cNvSpPr/>
          <p:nvPr/>
        </p:nvSpPr>
        <p:spPr>
          <a:xfrm rot="10800000">
            <a:off x="1828800" y="1905000"/>
            <a:ext cx="457200" cy="3810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58"/>
              <a:gd name="adj6" fmla="val -77132"/>
              <a:gd name="adj7" fmla="val 20870"/>
              <a:gd name="adj8" fmla="val -4943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37" name="Line Callout 3 36"/>
          <p:cNvSpPr/>
          <p:nvPr/>
        </p:nvSpPr>
        <p:spPr>
          <a:xfrm rot="10800000">
            <a:off x="533400" y="2971800"/>
            <a:ext cx="457200" cy="3810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2558"/>
              <a:gd name="adj6" fmla="val -77132"/>
              <a:gd name="adj7" fmla="val 140870"/>
              <a:gd name="adj8" fmla="val -78042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38" name="Line Callout 3 37"/>
          <p:cNvSpPr/>
          <p:nvPr/>
        </p:nvSpPr>
        <p:spPr>
          <a:xfrm rot="10800000">
            <a:off x="609600" y="1981200"/>
            <a:ext cx="381000" cy="3810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325"/>
              <a:gd name="adj6" fmla="val -79458"/>
              <a:gd name="adj7" fmla="val -9828"/>
              <a:gd name="adj8" fmla="val -9385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7086600" y="3429000"/>
            <a:ext cx="76200" cy="99060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495800" y="609600"/>
            <a:ext cx="4191000" cy="3124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Ubuntu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8382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buntu" pitchFamily="34" charset="0"/>
              </a:rPr>
              <a:t>CINCH</a:t>
            </a:r>
          </a:p>
          <a:p>
            <a:endParaRPr lang="en-US" b="1" dirty="0" smtClean="0">
              <a:solidFill>
                <a:schemeClr val="bg1"/>
              </a:solidFill>
              <a:latin typeface="Ubuntu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  Checksums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  De-duplication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  Virus scan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  Metadata extraction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  Audit trail</a:t>
            </a:r>
          </a:p>
          <a:p>
            <a:endParaRPr lang="en-US" b="1" dirty="0" smtClean="0">
              <a:solidFill>
                <a:schemeClr val="bg1"/>
              </a:solidFill>
              <a:latin typeface="Ubuntu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19800" y="4419600"/>
            <a:ext cx="2286000" cy="2209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Ubuntu" pitchFamily="34" charset="0"/>
            </a:endParaRPr>
          </a:p>
        </p:txBody>
      </p:sp>
      <p:pic>
        <p:nvPicPr>
          <p:cNvPr id="40" name="Picture 3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800600"/>
            <a:ext cx="258730" cy="258730"/>
          </a:xfrm>
          <a:prstGeom prst="rect">
            <a:avLst/>
          </a:prstGeom>
        </p:spPr>
      </p:pic>
      <p:pic>
        <p:nvPicPr>
          <p:cNvPr id="41" name="Picture 40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800600"/>
            <a:ext cx="258730" cy="258730"/>
          </a:xfrm>
          <a:prstGeom prst="rect">
            <a:avLst/>
          </a:prstGeom>
        </p:spPr>
      </p:pic>
      <p:pic>
        <p:nvPicPr>
          <p:cNvPr id="42" name="Picture 41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800600"/>
            <a:ext cx="258730" cy="258730"/>
          </a:xfrm>
          <a:prstGeom prst="rect">
            <a:avLst/>
          </a:prstGeom>
        </p:spPr>
      </p:pic>
      <p:pic>
        <p:nvPicPr>
          <p:cNvPr id="43" name="Picture 42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105400"/>
            <a:ext cx="258730" cy="258730"/>
          </a:xfrm>
          <a:prstGeom prst="rect">
            <a:avLst/>
          </a:prstGeom>
        </p:spPr>
      </p:pic>
      <p:pic>
        <p:nvPicPr>
          <p:cNvPr id="44" name="Picture 43" descr="1339769017_application-vnd.ms-power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105400"/>
            <a:ext cx="258730" cy="25873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19800" y="5486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Ubuntu" pitchFamily="34" charset="0"/>
              </a:rPr>
              <a:t>  Descriptive &amp; </a:t>
            </a:r>
            <a:br>
              <a:rPr lang="en-US" sz="1400" dirty="0" smtClean="0">
                <a:solidFill>
                  <a:schemeClr val="bg1"/>
                </a:solidFill>
                <a:latin typeface="Ubuntu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Ubuntu" pitchFamily="34" charset="0"/>
              </a:rPr>
              <a:t>   administrative metadata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Ubuntu" pitchFamily="34" charset="0"/>
              </a:rPr>
              <a:t>  Audit trail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Ubuntu" pitchFamily="34" charset="0"/>
              </a:rPr>
              <a:t>  Error list</a:t>
            </a:r>
            <a:endParaRPr lang="en-US" sz="1400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4600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What you get</a:t>
            </a:r>
            <a:endParaRPr lang="en-US" sz="1100" b="1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4191000"/>
            <a:ext cx="2209800" cy="2209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Ubuntu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43434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Ubuntu" pitchFamily="34" charset="0"/>
              </a:rPr>
              <a:t>File Types</a:t>
            </a:r>
            <a:endParaRPr lang="en-US" sz="1600" dirty="0" smtClean="0">
              <a:solidFill>
                <a:schemeClr val="bg1"/>
              </a:solidFill>
              <a:latin typeface="Ubuntu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Ubuntu" pitchFamily="34" charset="0"/>
              </a:rPr>
              <a:t>gif, jpg, </a:t>
            </a:r>
            <a:r>
              <a:rPr lang="en-US" sz="1600" dirty="0" err="1" smtClean="0">
                <a:solidFill>
                  <a:schemeClr val="bg1"/>
                </a:solidFill>
                <a:latin typeface="Ubuntu" pitchFamily="34" charset="0"/>
              </a:rPr>
              <a:t>png</a:t>
            </a:r>
            <a:endParaRPr lang="en-US" sz="1600" dirty="0" smtClean="0">
              <a:solidFill>
                <a:schemeClr val="bg1"/>
              </a:solidFill>
              <a:latin typeface="Ubuntu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Ubuntu" pitchFamily="34" charset="0"/>
              </a:rPr>
              <a:t>Microsoft Excel </a:t>
            </a:r>
            <a:r>
              <a:rPr lang="en-US" sz="1600" dirty="0" err="1" smtClean="0">
                <a:solidFill>
                  <a:schemeClr val="bg1"/>
                </a:solidFill>
                <a:latin typeface="Ubuntu" pitchFamily="34" charset="0"/>
              </a:rPr>
              <a:t>Powerpoint</a:t>
            </a:r>
            <a:r>
              <a:rPr lang="en-US" sz="1600" dirty="0" smtClean="0">
                <a:solidFill>
                  <a:schemeClr val="bg1"/>
                </a:solidFill>
                <a:latin typeface="Ubuntu" pitchFamily="34" charset="0"/>
              </a:rPr>
              <a:t> Word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Ubuntu" pitchFamily="34" charset="0"/>
              </a:rPr>
              <a:t>mp3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Ubuntu" pitchFamily="34" charset="0"/>
              </a:rPr>
              <a:t>pdf</a:t>
            </a:r>
            <a:endParaRPr lang="en-US" sz="1600" dirty="0" smtClean="0">
              <a:solidFill>
                <a:schemeClr val="bg1"/>
              </a:solidFill>
              <a:latin typeface="Ubuntu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Ubuntu" pitchFamily="34" charset="0"/>
              </a:rPr>
              <a:t>txt, </a:t>
            </a:r>
            <a:r>
              <a:rPr lang="en-US" sz="1600" dirty="0" err="1" smtClean="0">
                <a:solidFill>
                  <a:schemeClr val="bg1"/>
                </a:solidFill>
                <a:latin typeface="Ubuntu" pitchFamily="34" charset="0"/>
              </a:rPr>
              <a:t>csv</a:t>
            </a:r>
            <a:endParaRPr lang="en-US" sz="1600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4" name="Picture 13" descr="pdf_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"/>
            <a:ext cx="7868600" cy="629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Stop Words</a:t>
            </a:r>
            <a:endParaRPr lang="en-US" dirty="0">
              <a:solidFill>
                <a:schemeClr val="bg1"/>
              </a:solidFill>
              <a:latin typeface="Ubuntu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Application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Memo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Contract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Poster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FAQ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Example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Draft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Worksheet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Checklist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Chart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Instruction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Deadline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Invitation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Schedule</a:t>
            </a:r>
          </a:p>
          <a:p>
            <a:endParaRPr lang="en-US" dirty="0">
              <a:latin typeface="Ubuntu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Flyer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Survey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Letter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Program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Rules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Procedure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Meeting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Minutes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Schedule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Comment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proposal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Agenda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Calendar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Form</a:t>
            </a:r>
          </a:p>
          <a:p>
            <a:r>
              <a:rPr lang="en-US" dirty="0" smtClean="0">
                <a:solidFill>
                  <a:schemeClr val="bg1"/>
                </a:solidFill>
                <a:latin typeface="Ubuntu" charset="0"/>
              </a:rPr>
              <a:t>Press release</a:t>
            </a:r>
          </a:p>
          <a:p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3" name="Picture 12" descr="files_by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3790455" cy="4772070"/>
          </a:xfrm>
          <a:prstGeom prst="rect">
            <a:avLst/>
          </a:prstGeom>
        </p:spPr>
      </p:pic>
      <p:pic>
        <p:nvPicPr>
          <p:cNvPr id="12" name="Picture 11" descr="xls_o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743200"/>
            <a:ext cx="5562600" cy="392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733" y="164705"/>
            <a:ext cx="5219700" cy="65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6739268" y="4584402"/>
            <a:ext cx="19812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91200" y="4713766"/>
            <a:ext cx="2819400" cy="2006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713767"/>
            <a:ext cx="1619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-23"/>
          <a:stretch>
            <a:fillRect/>
          </a:stretch>
        </p:blipFill>
        <p:spPr bwMode="auto">
          <a:xfrm>
            <a:off x="1752600" y="10668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e 2"/>
          <p:cNvSpPr/>
          <p:nvPr/>
        </p:nvSpPr>
        <p:spPr>
          <a:xfrm>
            <a:off x="1143000" y="2057400"/>
            <a:ext cx="609600" cy="3276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143000" y="1524000"/>
            <a:ext cx="609600" cy="533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499856">
            <a:off x="1238949" y="1108696"/>
            <a:ext cx="609600" cy="228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2667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600" b="1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endParaRPr lang="en-US" sz="1600" b="1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Ubuntu" pitchFamily="34" charset="0"/>
              </a:rPr>
              <a:t>Metadata, </a:t>
            </a:r>
            <a:br>
              <a:rPr lang="en-US" sz="1600" b="1" dirty="0" smtClean="0">
                <a:latin typeface="Ubuntu" pitchFamily="34" charset="0"/>
              </a:rPr>
            </a:br>
            <a:r>
              <a:rPr lang="en-US" sz="1600" b="1" dirty="0" smtClean="0">
                <a:latin typeface="Ubuntu" pitchFamily="34" charset="0"/>
              </a:rPr>
              <a:t>audit trail</a:t>
            </a:r>
          </a:p>
          <a:p>
            <a:pPr>
              <a:spcAft>
                <a:spcPts val="600"/>
              </a:spcAft>
            </a:pPr>
            <a:endParaRPr lang="en-US" b="1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endParaRPr lang="en-US" b="1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endParaRPr lang="en-US" b="1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Ubuntu" pitchFamily="34" charset="0"/>
              </a:rPr>
              <a:t>       Files</a:t>
            </a:r>
            <a:endParaRPr lang="en-US" sz="1600" dirty="0" smtClean="0">
              <a:latin typeface="Ubuntu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Ubuntu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34425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latin typeface="Ubuntu" pitchFamily="34" charset="0"/>
              </a:rPr>
              <a:t>Problem </a:t>
            </a:r>
            <a:br>
              <a:rPr lang="en-US" sz="1600" b="1" dirty="0" smtClean="0">
                <a:latin typeface="Ubuntu" pitchFamily="34" charset="0"/>
              </a:rPr>
            </a:br>
            <a:r>
              <a:rPr lang="en-US" sz="1600" b="1" dirty="0" smtClean="0">
                <a:latin typeface="Ubuntu" pitchFamily="34" charset="0"/>
              </a:rPr>
              <a:t>files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-23"/>
          <a:stretch>
            <a:fillRect/>
          </a:stretch>
        </p:blipFill>
        <p:spPr bwMode="auto">
          <a:xfrm>
            <a:off x="1752600" y="1073259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e 2"/>
          <p:cNvSpPr/>
          <p:nvPr/>
        </p:nvSpPr>
        <p:spPr>
          <a:xfrm rot="16200000">
            <a:off x="2667000" y="4654659"/>
            <a:ext cx="381000" cy="1752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721459"/>
            <a:ext cx="2667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latin typeface="Alte Haas Grotesk" pitchFamily="2" charset="0"/>
              </a:rPr>
              <a:t>URL                   original</a:t>
            </a:r>
            <a:br>
              <a:rPr lang="en-US" sz="1600" b="1" dirty="0" smtClean="0">
                <a:latin typeface="Alte Haas Grotesk" pitchFamily="2" charset="0"/>
              </a:rPr>
            </a:br>
            <a:r>
              <a:rPr lang="en-US" sz="1600" b="1" dirty="0" smtClean="0">
                <a:latin typeface="Alte Haas Grotesk" pitchFamily="2" charset="0"/>
              </a:rPr>
              <a:t>	         file name </a:t>
            </a:r>
            <a:endParaRPr lang="en-US" sz="1600" dirty="0" smtClean="0">
              <a:latin typeface="Alte Haas Grotesk" pitchFamily="2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lte Haas Grotesk" pitchFamily="2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305300" y="4768959"/>
            <a:ext cx="381000" cy="1524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014413"/>
            <a:ext cx="8332787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42" y="447675"/>
            <a:ext cx="91725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5F7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6200" y="-304800"/>
            <a:ext cx="3505200" cy="2743200"/>
          </a:xfrm>
          <a:prstGeom prst="wedgeEllipseCallout">
            <a:avLst>
              <a:gd name="adj1" fmla="val 30051"/>
              <a:gd name="adj2" fmla="val 5535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Ubuntu" pitchFamily="34" charset="0"/>
              </a:rPr>
              <a:t>Where can I</a:t>
            </a:r>
            <a:br>
              <a:rPr lang="en-US" sz="3200" b="1" dirty="0" smtClean="0">
                <a:latin typeface="Ubuntu" pitchFamily="34" charset="0"/>
              </a:rPr>
            </a:br>
            <a:r>
              <a:rPr lang="en-US" sz="3200" b="1" dirty="0" smtClean="0">
                <a:latin typeface="Ubuntu" pitchFamily="34" charset="0"/>
              </a:rPr>
              <a:t>get it?</a:t>
            </a:r>
            <a:endParaRPr lang="en-US" sz="3200" dirty="0">
              <a:latin typeface="Ubuntu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867400" y="3352800"/>
            <a:ext cx="3505200" cy="2743200"/>
          </a:xfrm>
          <a:prstGeom prst="wedgeEllipseCallout">
            <a:avLst>
              <a:gd name="adj1" fmla="val -29131"/>
              <a:gd name="adj2" fmla="val 5635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Ubuntu" pitchFamily="34" charset="0"/>
              </a:rPr>
              <a:t>slnc-dimp.github.com/Cinch/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0" y="41148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Ubuntu" pitchFamily="34" charset="0"/>
              </a:rPr>
              <a:t>I want more </a:t>
            </a:r>
            <a:br>
              <a:rPr lang="en-US" sz="3200" b="1" dirty="0" smtClean="0">
                <a:latin typeface="Ubuntu" pitchFamily="34" charset="0"/>
              </a:rPr>
            </a:br>
            <a:r>
              <a:rPr lang="en-US" sz="3200" b="1" dirty="0" smtClean="0">
                <a:latin typeface="Ubuntu" pitchFamily="34" charset="0"/>
              </a:rPr>
              <a:t>information!</a:t>
            </a:r>
            <a:endParaRPr lang="en-US" sz="3200" dirty="0">
              <a:latin typeface="Ubuntu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610618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2600" b="1" dirty="0" smtClean="0">
                <a:solidFill>
                  <a:schemeClr val="bg1"/>
                </a:solidFill>
                <a:latin typeface="Ubuntu" pitchFamily="34" charset="0"/>
              </a:rPr>
              <a:t>cinch.nclive.org</a:t>
            </a:r>
            <a:endParaRPr lang="en-US" sz="2600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9600"/>
            <a:ext cx="7772400" cy="56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990600"/>
            <a:ext cx="3276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State Library of North Carolina</a:t>
            </a:r>
          </a:p>
          <a:p>
            <a:endParaRPr lang="en-US" sz="24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Ubuntu" pitchFamily="34" charset="0"/>
              </a:rPr>
              <a:t>Collection: State government, genealogy, North Caroliniana</a:t>
            </a:r>
          </a:p>
          <a:p>
            <a:endParaRPr lang="en-US" sz="20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Ubuntu" pitchFamily="34" charset="0"/>
              </a:rPr>
              <a:t>Support: All North Carolina libraries</a:t>
            </a:r>
          </a:p>
          <a:p>
            <a:endParaRPr lang="en-US" sz="20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Ubuntu" pitchFamily="34" charset="0"/>
              </a:rPr>
              <a:t>Services &amp; Materials: for those with visual/physical disabilities</a:t>
            </a:r>
            <a:endParaRPr lang="en-US" sz="2000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5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57200" y="234062"/>
            <a:ext cx="7543800" cy="4953000"/>
          </a:xfrm>
          <a:prstGeom prst="wedgeEllipseCallout">
            <a:avLst>
              <a:gd name="adj1" fmla="val 30051"/>
              <a:gd name="adj2" fmla="val 55357"/>
            </a:avLst>
          </a:prstGeom>
          <a:solidFill>
            <a:srgbClr val="EF7C3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9866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Ubuntu" pitchFamily="34" charset="0"/>
              </a:rPr>
              <a:t>Feedback welcome!</a:t>
            </a:r>
            <a:endParaRPr lang="en-US" sz="4800" b="1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638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516938" algn="r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digital.info@ncdcr.gov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65612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i="1" dirty="0" smtClean="0">
                <a:solidFill>
                  <a:schemeClr val="bg1"/>
                </a:solidFill>
                <a:latin typeface="Ubuntu" pitchFamily="34" charset="0"/>
              </a:rPr>
              <a:t>Funding for the CINCH: Capture, INgest, &amp; CHecksum tool made possible through an IMLS Sparks! Ignition grant.</a:t>
            </a:r>
            <a:endParaRPr lang="en-US" sz="1300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9600"/>
            <a:ext cx="7772400" cy="56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9906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North Carolina General Statute 125</a:t>
            </a:r>
          </a:p>
          <a:p>
            <a:endParaRPr lang="en-US" sz="24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The State Library shall be the official, complete, and permanent depository for </a:t>
            </a:r>
            <a:r>
              <a:rPr lang="en-US" sz="2400" b="1" dirty="0" smtClean="0">
                <a:solidFill>
                  <a:srgbClr val="FFFF00"/>
                </a:solidFill>
                <a:latin typeface="Ubuntu" pitchFamily="34" charset="0"/>
              </a:rPr>
              <a:t>all State publications</a:t>
            </a:r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4495800" y="914400"/>
            <a:ext cx="762000" cy="3657600"/>
          </a:xfrm>
          <a:prstGeom prst="leftBrace">
            <a:avLst>
              <a:gd name="adj1" fmla="val 8333"/>
              <a:gd name="adj2" fmla="val 55224"/>
            </a:avLst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990600"/>
            <a:ext cx="3200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Ubuntu" pitchFamily="34" charset="0"/>
              </a:rPr>
              <a:t>State Library of North Carolina</a:t>
            </a:r>
          </a:p>
          <a:p>
            <a:endParaRPr lang="en-US" sz="24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Ubuntu" pitchFamily="34" charset="0"/>
              </a:rPr>
              <a:t>Collection: </a:t>
            </a:r>
            <a:r>
              <a:rPr lang="en-US" sz="2000" b="1" dirty="0" smtClean="0">
                <a:solidFill>
                  <a:srgbClr val="FFFF00"/>
                </a:solidFill>
                <a:latin typeface="Ubuntu" pitchFamily="34" charset="0"/>
              </a:rPr>
              <a:t>State government</a:t>
            </a:r>
            <a:r>
              <a:rPr lang="en-US" sz="2000" b="1" dirty="0" smtClean="0">
                <a:solidFill>
                  <a:schemeClr val="bg1"/>
                </a:solidFill>
                <a:latin typeface="Ubuntu" pitchFamily="34" charset="0"/>
              </a:rPr>
              <a:t>, genealogy, North Caroliniana</a:t>
            </a:r>
          </a:p>
          <a:p>
            <a:endParaRPr lang="en-US" sz="20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Ubuntu" pitchFamily="34" charset="0"/>
              </a:rPr>
              <a:t>Support: All North Carolina libraries</a:t>
            </a:r>
          </a:p>
          <a:p>
            <a:endParaRPr lang="en-US" sz="2000" b="1" dirty="0" smtClean="0">
              <a:solidFill>
                <a:schemeClr val="bg1">
                  <a:lumMod val="65000"/>
                </a:schemeClr>
              </a:solidFill>
              <a:latin typeface="Ubuntu" pitchFamily="34" charset="0"/>
            </a:endParaRP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Ubuntu" pitchFamily="34" charset="0"/>
              </a:rPr>
              <a:t>Services &amp; Materials: for those with visual/physical disabilities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9600"/>
            <a:ext cx="7772400" cy="563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9906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North Carolina General Statute 125</a:t>
            </a:r>
          </a:p>
          <a:p>
            <a:endParaRPr lang="en-US" sz="2400" b="1" dirty="0" smtClean="0">
              <a:solidFill>
                <a:schemeClr val="bg1"/>
              </a:solidFill>
              <a:latin typeface="Ubuntu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The State Library shall be the official, complete, and permanent depository for </a:t>
            </a:r>
            <a:r>
              <a:rPr lang="en-US" sz="2400" b="1" dirty="0" smtClean="0">
                <a:solidFill>
                  <a:srgbClr val="FFFF00"/>
                </a:solidFill>
                <a:latin typeface="Ubuntu" pitchFamily="34" charset="0"/>
              </a:rPr>
              <a:t>all</a:t>
            </a:r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Ubuntu" pitchFamily="34" charset="0"/>
              </a:rPr>
              <a:t>State publications</a:t>
            </a:r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762000"/>
            <a:ext cx="2293109" cy="7512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Ubuntu" pitchFamily="34" charset="0"/>
              </a:rPr>
              <a:t>Session laws</a:t>
            </a:r>
            <a:endParaRPr lang="en-US" b="1" dirty="0">
              <a:latin typeface="Ubuntu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609600" y="1691640"/>
            <a:ext cx="2293109" cy="7512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Ubuntu" pitchFamily="34" charset="0"/>
              </a:rPr>
              <a:t>Annual reports</a:t>
            </a:r>
            <a:endParaRPr lang="en-US" b="1" dirty="0">
              <a:latin typeface="Ubuntu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09600" y="2621280"/>
            <a:ext cx="2293109" cy="7512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Ubuntu" pitchFamily="34" charset="0"/>
              </a:rPr>
              <a:t>Technical reports</a:t>
            </a:r>
            <a:endParaRPr lang="en-US" b="1" dirty="0">
              <a:latin typeface="Ubuntu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09600" y="3550920"/>
            <a:ext cx="2293109" cy="7512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Ubuntu" pitchFamily="34" charset="0"/>
              </a:rPr>
              <a:t>Newsletters</a:t>
            </a:r>
            <a:endParaRPr lang="en-US" b="1" dirty="0">
              <a:latin typeface="Ubuntu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09600" y="4480560"/>
            <a:ext cx="2293109" cy="7512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Ubuntu" pitchFamily="34" charset="0"/>
              </a:rPr>
              <a:t>Websites</a:t>
            </a:r>
            <a:endParaRPr lang="en-US" b="1" dirty="0">
              <a:latin typeface="Ubuntu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09600" y="5410200"/>
            <a:ext cx="2293109" cy="7512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Ubuntu" pitchFamily="34" charset="0"/>
              </a:rPr>
              <a:t>and more …</a:t>
            </a:r>
            <a:endParaRPr lang="en-US" b="1" dirty="0"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Ubuntu" pitchFamily="34" charset="0"/>
              </a:rPr>
              <a:t>Challenges</a:t>
            </a:r>
            <a:endParaRPr lang="en-US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Ubuntu" pitchFamily="34" charset="0"/>
              </a:rPr>
              <a:t>Manual collection</a:t>
            </a:r>
            <a:endParaRPr lang="en-US" sz="2800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We’re not getting it all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The ingested object may not be “authentic”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We have to </a:t>
            </a:r>
            <a:r>
              <a:rPr lang="en-US" b="1" strike="sngStrike" dirty="0" smtClean="0">
                <a:solidFill>
                  <a:schemeClr val="bg1"/>
                </a:solidFill>
                <a:latin typeface="Ubuntu" pitchFamily="34" charset="0"/>
              </a:rPr>
              <a:t>badger</a:t>
            </a:r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 encourage contributors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Ubuntu" pitchFamily="34" charset="0"/>
              </a:rPr>
              <a:t>Website archiving</a:t>
            </a:r>
            <a:endParaRPr lang="en-US" sz="2800" dirty="0">
              <a:solidFill>
                <a:schemeClr val="bg1"/>
              </a:solidFill>
              <a:latin typeface="Ubuntu" pitchFamily="34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A web archive is hard for users to understand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We can’t provide the continuity from digitized to digital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buntu" pitchFamily="34" charset="0"/>
              </a:rPr>
              <a:t>We have tons o’ data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4" name="Picture 13" descr="pdf_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"/>
            <a:ext cx="7868600" cy="629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04800" y="1143000"/>
            <a:ext cx="7620000" cy="4648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33400" y="2362200"/>
            <a:ext cx="1828800" cy="2209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latin typeface="Ubuntu" pitchFamily="34" charset="0"/>
            </a:endParaRPr>
          </a:p>
          <a:p>
            <a:pPr algn="ctr"/>
            <a:r>
              <a:rPr lang="en-US" sz="1400" b="1" dirty="0" smtClean="0">
                <a:latin typeface="Ubuntu" pitchFamily="34" charset="0"/>
              </a:rPr>
              <a:t>North Carolina State Government web presence</a:t>
            </a:r>
            <a:endParaRPr lang="en-US" sz="1400" b="1" dirty="0">
              <a:latin typeface="Ubuntu" pitchFamily="34" charset="0"/>
            </a:endParaRPr>
          </a:p>
        </p:txBody>
      </p:sp>
      <p:pic>
        <p:nvPicPr>
          <p:cNvPr id="4" name="Picture 3" descr="1339768984_application-vnd.ms-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841899"/>
            <a:ext cx="257252" cy="257252"/>
          </a:xfrm>
          <a:prstGeom prst="rect">
            <a:avLst/>
          </a:prstGeom>
        </p:spPr>
      </p:pic>
      <p:pic>
        <p:nvPicPr>
          <p:cNvPr id="5" name="Picture 4" descr="1339769017_application-vnd.ms-powerpoi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1769"/>
            <a:ext cx="258730" cy="258730"/>
          </a:xfrm>
          <a:prstGeom prst="rect">
            <a:avLst/>
          </a:prstGeom>
        </p:spPr>
      </p:pic>
      <p:pic>
        <p:nvPicPr>
          <p:cNvPr id="6" name="Picture 5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3994299"/>
            <a:ext cx="258730" cy="258730"/>
          </a:xfrm>
          <a:prstGeom prst="rect">
            <a:avLst/>
          </a:prstGeom>
        </p:spPr>
      </p:pic>
      <p:pic>
        <p:nvPicPr>
          <p:cNvPr id="7" name="Picture 6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906233"/>
            <a:ext cx="258730" cy="258730"/>
          </a:xfrm>
          <a:prstGeom prst="rect">
            <a:avLst/>
          </a:prstGeom>
        </p:spPr>
      </p:pic>
      <p:pic>
        <p:nvPicPr>
          <p:cNvPr id="10" name="Picture 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222899"/>
            <a:ext cx="258730" cy="258730"/>
          </a:xfrm>
          <a:prstGeom prst="rect">
            <a:avLst/>
          </a:prstGeom>
        </p:spPr>
      </p:pic>
      <p:pic>
        <p:nvPicPr>
          <p:cNvPr id="12" name="Picture 11" descr="1339768984_application-vnd.ms-ex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743200"/>
            <a:ext cx="257252" cy="257252"/>
          </a:xfrm>
          <a:prstGeom prst="rect">
            <a:avLst/>
          </a:prstGeom>
        </p:spPr>
      </p:pic>
      <p:pic>
        <p:nvPicPr>
          <p:cNvPr id="16" name="Picture 15" descr="1339769029_application-vnd.ms-wo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994299"/>
            <a:ext cx="257252" cy="257252"/>
          </a:xfrm>
          <a:prstGeom prst="rect">
            <a:avLst/>
          </a:prstGeom>
        </p:spPr>
      </p:pic>
      <p:pic>
        <p:nvPicPr>
          <p:cNvPr id="19" name="Picture 18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4146699"/>
            <a:ext cx="258730" cy="258730"/>
          </a:xfrm>
          <a:prstGeom prst="rect">
            <a:avLst/>
          </a:prstGeom>
        </p:spPr>
      </p:pic>
      <p:pic>
        <p:nvPicPr>
          <p:cNvPr id="25" name="Picture 24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438400"/>
            <a:ext cx="258730" cy="258730"/>
          </a:xfrm>
          <a:prstGeom prst="rect">
            <a:avLst/>
          </a:prstGeom>
        </p:spPr>
      </p:pic>
      <p:pic>
        <p:nvPicPr>
          <p:cNvPr id="29" name="Picture 28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895600"/>
            <a:ext cx="258730" cy="258730"/>
          </a:xfrm>
          <a:prstGeom prst="rect">
            <a:avLst/>
          </a:prstGeom>
        </p:spPr>
      </p:pic>
      <p:pic>
        <p:nvPicPr>
          <p:cNvPr id="30" name="Picture 2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590800"/>
            <a:ext cx="258730" cy="258730"/>
          </a:xfrm>
          <a:prstGeom prst="rect">
            <a:avLst/>
          </a:prstGeom>
        </p:spPr>
      </p:pic>
      <p:pic>
        <p:nvPicPr>
          <p:cNvPr id="50" name="Picture 49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819400"/>
            <a:ext cx="258730" cy="258730"/>
          </a:xfrm>
          <a:prstGeom prst="rect">
            <a:avLst/>
          </a:prstGeom>
        </p:spPr>
      </p:pic>
      <p:pic>
        <p:nvPicPr>
          <p:cNvPr id="52" name="Picture 51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819400"/>
            <a:ext cx="258730" cy="258730"/>
          </a:xfrm>
          <a:prstGeom prst="rect">
            <a:avLst/>
          </a:prstGeom>
        </p:spPr>
      </p:pic>
      <p:pic>
        <p:nvPicPr>
          <p:cNvPr id="54" name="Picture 53" descr="1339768925_application-p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2514600"/>
            <a:ext cx="258730" cy="25873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01000" y="381000"/>
            <a:ext cx="914400" cy="62484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>
            <a:sp3d/>
          </a:bodyPr>
          <a:lstStyle/>
          <a:p>
            <a:pPr algn="ctr"/>
            <a:r>
              <a:rPr lang="en-US" sz="2800" b="1" dirty="0" smtClean="0">
                <a:latin typeface="Ubuntu" pitchFamily="34" charset="0"/>
              </a:rPr>
              <a:t>Preservation Storage</a:t>
            </a:r>
            <a:endParaRPr lang="en-US" sz="2800" b="1" dirty="0">
              <a:latin typeface="Ubuntu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2480608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Ubuntu" pitchFamily="34" charset="0"/>
              </a:rPr>
              <a:t>How can we extract, use, &amp; preserve the publications discovered by our web archiving project, in an automated and preservation-responsible way?</a:t>
            </a:r>
            <a:endParaRPr lang="en-US" sz="2400" dirty="0">
              <a:latin typeface="Ubuntu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buntu" pitchFamily="34" charset="0"/>
              </a:rPr>
              <a:t>Our Use Case</a:t>
            </a:r>
            <a:endParaRPr lang="en-US" sz="2400" b="1" dirty="0">
              <a:solidFill>
                <a:schemeClr val="bg1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7912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ohsn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5544" y="0"/>
            <a:ext cx="5300619" cy="6859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685800"/>
            <a:ext cx="487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Ubuntu" pitchFamily="34" charset="0"/>
              </a:rPr>
              <a:t>CINCH (Capture INgest CHecksum) is a tool that automates the transfer of online content to a repository, using ingest technologies appropriate for digital preservation.</a:t>
            </a:r>
          </a:p>
          <a:p>
            <a:endParaRPr lang="en-US" sz="2400" b="1" dirty="0" smtClean="0">
              <a:latin typeface="Ubuntu" pitchFamily="34" charset="0"/>
            </a:endParaRPr>
          </a:p>
          <a:p>
            <a:r>
              <a:rPr lang="en-US" sz="2400" b="1" dirty="0" smtClean="0">
                <a:latin typeface="Ubuntu" pitchFamily="34" charset="0"/>
              </a:rPr>
              <a:t>More familiarly, CINCH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latin typeface="Ubuntu" pitchFamily="34" charset="0"/>
              </a:rPr>
              <a:t>grabs freely available online content,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latin typeface="Ubuntu" pitchFamily="34" charset="0"/>
              </a:rPr>
              <a:t>authenticates it,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latin typeface="Ubuntu" pitchFamily="34" charset="0"/>
              </a:rPr>
              <a:t>extracts metadata, and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2400" b="1" dirty="0" smtClean="0">
                <a:latin typeface="Ubuntu" pitchFamily="34" charset="0"/>
              </a:rPr>
              <a:t>readies it for repository ingest.</a:t>
            </a:r>
            <a:endParaRPr lang="en-US" sz="2400" dirty="0"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1447800"/>
            <a:ext cx="9753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Repository-neutral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Hosted (North Carolina institutions)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AF0F5B"/>
      </a:accent2>
      <a:accent3>
        <a:srgbClr val="EF7C32"/>
      </a:accent3>
      <a:accent4>
        <a:srgbClr val="00ADDC"/>
      </a:accent4>
      <a:accent5>
        <a:srgbClr val="705F7C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434</Words>
  <Application>Microsoft Macintosh PowerPoint</Application>
  <PresentationFormat>On-screen Show (4:3)</PresentationFormat>
  <Paragraphs>161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Office of Information Technology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Gregory</dc:creator>
  <cp:lastModifiedBy>Archive</cp:lastModifiedBy>
  <cp:revision>137</cp:revision>
  <dcterms:created xsi:type="dcterms:W3CDTF">2012-06-14T16:35:33Z</dcterms:created>
  <dcterms:modified xsi:type="dcterms:W3CDTF">2012-12-10T19:42:49Z</dcterms:modified>
</cp:coreProperties>
</file>