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40" autoAdjust="0"/>
  </p:normalViewPr>
  <p:slideViewPr>
    <p:cSldViewPr snapToGrid="0" snapToObjects="1">
      <p:cViewPr varScale="1">
        <p:scale>
          <a:sx n="77" d="100"/>
          <a:sy n="77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C27A0-A002-3349-9F8D-5FD6A709B67C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58E1-EDC9-384E-B5C4-C85816A72D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1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-Welcome</a:t>
            </a:r>
            <a:r>
              <a:rPr lang="en-US" baseline="0" dirty="0" smtClean="0"/>
              <a:t> and such</a:t>
            </a:r>
          </a:p>
          <a:p>
            <a:r>
              <a:rPr lang="en-US" baseline="0" dirty="0" smtClean="0"/>
              <a:t>-Today we are going to talk about the model.  </a:t>
            </a:r>
          </a:p>
          <a:p>
            <a:r>
              <a:rPr lang="en-US" baseline="0" dirty="0" smtClean="0"/>
              <a:t>-We are going to provide a summary of the model – there will be more news and details about the model available.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-Web</a:t>
            </a:r>
            <a:r>
              <a:rPr lang="en-US" baseline="0" dirty="0" smtClean="0"/>
              <a:t> archiving practices and technology have been evolving since 1996.  </a:t>
            </a:r>
          </a:p>
          <a:p>
            <a:r>
              <a:rPr lang="en-US" dirty="0" smtClean="0"/>
              <a:t>-the</a:t>
            </a:r>
            <a:r>
              <a:rPr lang="en-US" baseline="0" dirty="0" smtClean="0"/>
              <a:t> number of institutions actively archiving the web have increased over time.  There are now XXXXX AIT partners, as well as a large number of other institutions archiving the web on their own or working through other service models that relay on common tools.  </a:t>
            </a:r>
          </a:p>
          <a:p>
            <a:r>
              <a:rPr lang="en-US" baseline="0" dirty="0" smtClean="0"/>
              <a:t>-more institutions have joined the IIPC – its now 39</a:t>
            </a:r>
          </a:p>
          <a:p>
            <a:r>
              <a:rPr lang="en-US" baseline="0" dirty="0" smtClean="0"/>
              <a:t>-the tools have improved with the use of many institutions.</a:t>
            </a:r>
          </a:p>
          <a:p>
            <a:r>
              <a:rPr lang="en-US" dirty="0" smtClean="0"/>
              <a:t>-technological standards have emerged</a:t>
            </a:r>
          </a:p>
          <a:p>
            <a:r>
              <a:rPr lang="en-US" dirty="0" smtClean="0"/>
              <a:t>-But</a:t>
            </a:r>
            <a:r>
              <a:rPr lang="en-US" baseline="0" dirty="0" smtClean="0"/>
              <a:t> in all this time, there have been no best practices or common frameworks.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-This is the goal of the model we have been working on: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WALCM is an attempt to represent common workflows and create a measurable model for organizations to reference in order to create or improve their web archiving programs.   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Archive-It team led the creation of the model based on their years of talking with institutions archiving the web.  This knowledge comes in many forms.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Internet Archive has a track record of working closely with partners as they create and develop their own programs.  This model is based on these experiences.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Early phases of the model were circulated last Summer. Feedback on this led to the current design.  We always welcome more feedback.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http://soul-sides.com/2007/11/taking-on-nautilus-who-flipped-it-best.html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--Goal: to represent the kinds of decisions / challenges and well as the steps (methodologies?) organizations take throughout the life cycle of their web archiving programs.  Its not just setting up the program – its not just adding seeds or adding metadata– it’s the whole lifecycle of the program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 other words, we did not set out to create a check list or a prescriptive management tool, but to represent the big ideas and the day-to-day activities organizations  are involved in as they set up their program.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phases overlap-we made it a circle because we feel its important to show that the process is iterative and dynamic.  As institutions get more experience with their program they go back and re-examine some of the decisions they have made previously.  Or as the program grows they revisit and adapt their decisions as they move forward. -note the two circles – the offset and the arrows mean that one circle may revolve and repeat more often that the other.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collection it self is in the middle as that is the culmination of the process – the archived data.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policy and the blue band represent some of the high level</a:t>
            </a:r>
            <a:r>
              <a:rPr lang="en-US" baseline="0" dirty="0" smtClean="0"/>
              <a:t> decisions that institutions make.   Policy is a common theme here.  There is policy in every phase of the lifecycle model, which is why it on the outside.  </a:t>
            </a:r>
            <a:endParaRPr lang="en-US" dirty="0" smtClean="0"/>
          </a:p>
          <a:p>
            <a:r>
              <a:rPr lang="en-US" dirty="0" smtClean="0"/>
              <a:t>Phases To Highlight:</a:t>
            </a:r>
          </a:p>
          <a:p>
            <a:r>
              <a:rPr lang="en-US" dirty="0" smtClean="0"/>
              <a:t>--POLICY</a:t>
            </a:r>
            <a:endParaRPr lang="en-US" baseline="0" dirty="0" smtClean="0"/>
          </a:p>
          <a:p>
            <a:r>
              <a:rPr lang="en-US" baseline="0" dirty="0" smtClean="0"/>
              <a:t>--VISION/OBJECTIVES</a:t>
            </a:r>
          </a:p>
          <a:p>
            <a:r>
              <a:rPr lang="en-US" baseline="0" dirty="0" smtClean="0"/>
              <a:t>--RESOURCES AND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inner circle represents the more day to day management activities of the web archiving lifecycle – the nuts and bolts.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Phases to highlight:</a:t>
            </a:r>
          </a:p>
          <a:p>
            <a:r>
              <a:rPr lang="en-US" dirty="0" smtClean="0"/>
              <a:t>-Appraisal</a:t>
            </a:r>
            <a:r>
              <a:rPr lang="en-US" baseline="0" dirty="0" smtClean="0"/>
              <a:t> and Selection</a:t>
            </a:r>
          </a:p>
          <a:p>
            <a:r>
              <a:rPr lang="en-US" baseline="0" dirty="0" smtClean="0"/>
              <a:t>-Scoping / Data Capture: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I GIVE A MONTH FOR THE WHITE PAPER?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courtesy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 FRANCISCO HISTORY CENTER, SAN FRANCISCO PUBLIC LIBRARY.</a:t>
            </a:r>
          </a:p>
          <a:p>
            <a:r>
              <a:rPr lang="en-US" dirty="0" smtClean="0"/>
              <a:t>http://www.flickr.com/photos/sfplsanfranciscohistoricalphotographcollection/3494048745/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</a:t>
            </a:r>
            <a:r>
              <a:rPr lang="en-US" baseline="0" dirty="0" smtClean="0"/>
              <a:t> the model available online somewhere for everyone to refer to?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Image: http://</a:t>
            </a:r>
            <a:r>
              <a:rPr lang="en-US" baseline="0" dirty="0" err="1" smtClean="0"/>
              <a:t>www.lorschberke.com</a:t>
            </a:r>
            <a:r>
              <a:rPr lang="en-US" baseline="0" dirty="0" smtClean="0"/>
              <a:t>/services/team-building/thumbnail/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58E1-EDC9-384E-B5C4-C85816A72D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873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7026"/>
            <a:ext cx="8229600" cy="405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EC8EF-810A-9F44-93D0-8141A4E3C6B9}" type="datetimeFigureOut">
              <a:rPr lang="en-US" smtClean="0"/>
              <a:pPr/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7790-F4DA-C948-ADFB-1FDFB32D87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7" descr="Archive 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286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rchive_colo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09800" y="1352550"/>
            <a:ext cx="6937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1795463"/>
            <a:ext cx="9144000" cy="0"/>
          </a:xfrm>
          <a:prstGeom prst="line">
            <a:avLst/>
          </a:prstGeom>
          <a:noFill/>
          <a:ln w="57150" cmpd="thinThick">
            <a:solidFill>
              <a:srgbClr val="3A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archive-it.org/entries/21658298-web-archiving-life-cycle-model-draft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5" y="2726267"/>
            <a:ext cx="7772400" cy="1470025"/>
          </a:xfrm>
        </p:spPr>
        <p:txBody>
          <a:bodyPr/>
          <a:lstStyle/>
          <a:p>
            <a:r>
              <a:rPr lang="en-US" dirty="0" smtClean="0"/>
              <a:t>Web Archiving Life Cycle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8011" y="5816928"/>
            <a:ext cx="2661474" cy="751316"/>
          </a:xfrm>
        </p:spPr>
        <p:txBody>
          <a:bodyPr>
            <a:normAutofit fontScale="92500"/>
          </a:bodyPr>
          <a:lstStyle/>
          <a:p>
            <a:pPr algn="r"/>
            <a:r>
              <a:rPr lang="en-US" sz="1800" dirty="0" smtClean="0"/>
              <a:t>Archive-It Partner Meeting </a:t>
            </a:r>
          </a:p>
          <a:p>
            <a:pPr algn="r"/>
            <a:r>
              <a:rPr lang="en-US" sz="1800" dirty="0" smtClean="0"/>
              <a:t>December 3, 2012</a:t>
            </a:r>
            <a:endParaRPr lang="en-US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0040" y="5816928"/>
            <a:ext cx="2661474" cy="75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Molly Bragg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rPr>
              <a:t>molly@archive.org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Archiving, </a:t>
            </a:r>
            <a:br>
              <a:rPr lang="en-US" dirty="0" smtClean="0"/>
            </a:br>
            <a:r>
              <a:rPr lang="en-US" dirty="0" smtClean="0"/>
              <a:t>A Look 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67026"/>
            <a:ext cx="8229600" cy="43374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1996:  Internet Archive founded and begins archiving the web</a:t>
            </a:r>
          </a:p>
          <a:p>
            <a:r>
              <a:rPr lang="en-US" dirty="0" smtClean="0"/>
              <a:t>2001:  Wayback Machine launches</a:t>
            </a:r>
          </a:p>
          <a:p>
            <a:r>
              <a:rPr lang="en-US" dirty="0" smtClean="0"/>
              <a:t>2002:  First release of Heritrix</a:t>
            </a:r>
          </a:p>
          <a:p>
            <a:r>
              <a:rPr lang="en-US" dirty="0" smtClean="0"/>
              <a:t>2003:  International Internet Preservation Consortium formed with 12 participating institutions, there are now 39 members</a:t>
            </a:r>
          </a:p>
          <a:p>
            <a:r>
              <a:rPr lang="en-US" dirty="0" smtClean="0"/>
              <a:t>2006:  Archive-It launches as a web archiving service</a:t>
            </a:r>
          </a:p>
          <a:p>
            <a:r>
              <a:rPr lang="en-US" dirty="0" smtClean="0"/>
              <a:t>2009:  WARC file, the file format generated by Heritrix becomes an ISO standard.</a:t>
            </a:r>
          </a:p>
          <a:p>
            <a:r>
              <a:rPr lang="en-US" dirty="0" smtClean="0"/>
              <a:t>2012</a:t>
            </a:r>
            <a:r>
              <a:rPr lang="en-US" smtClean="0"/>
              <a:t>:  227 Archive</a:t>
            </a:r>
            <a:r>
              <a:rPr lang="en-US" dirty="0" smtClean="0"/>
              <a:t>-It partners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Model</a:t>
            </a:r>
            <a:endParaRPr lang="en-US" dirty="0"/>
          </a:p>
        </p:txBody>
      </p:sp>
      <p:pic>
        <p:nvPicPr>
          <p:cNvPr id="13" name="Content Placeholder 12" descr="img_signpost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258" b="-4258"/>
          <a:stretch>
            <a:fillRect/>
          </a:stretch>
        </p:blipFill>
        <p:spPr>
          <a:xfrm>
            <a:off x="4648200" y="1956749"/>
            <a:ext cx="4038600" cy="4525963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71500" y="2376714"/>
            <a:ext cx="4038600" cy="3724998"/>
          </a:xfrm>
        </p:spPr>
        <p:txBody>
          <a:bodyPr>
            <a:normAutofit/>
          </a:bodyPr>
          <a:lstStyle/>
          <a:p>
            <a:r>
              <a:rPr lang="en-US" dirty="0" smtClean="0"/>
              <a:t>The growth of web archiving speaks to the need for frameworks and best practices for institutions to follow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Model</a:t>
            </a:r>
            <a:endParaRPr lang="en-US" dirty="0"/>
          </a:p>
        </p:txBody>
      </p:sp>
      <p:pic>
        <p:nvPicPr>
          <p:cNvPr id="5" name="Content Placeholder 4" descr="nautilus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7435" b="-7435"/>
          <a:stretch>
            <a:fillRect/>
          </a:stretch>
        </p:blipFill>
        <p:spPr>
          <a:xfrm>
            <a:off x="457200" y="1890485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0485"/>
            <a:ext cx="4241800" cy="4525963"/>
          </a:xfrm>
        </p:spPr>
        <p:txBody>
          <a:bodyPr/>
          <a:lstStyle/>
          <a:p>
            <a:r>
              <a:rPr lang="en-US" dirty="0" smtClean="0"/>
              <a:t>Based on the experiences of institutions archiving the web.</a:t>
            </a:r>
          </a:p>
          <a:p>
            <a:r>
              <a:rPr lang="en-US" dirty="0" smtClean="0"/>
              <a:t>Feedback, surveys, formal discussions, presentations, conversations, emails, phone calls, water cooler chit chat….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CML_full_woti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CML_outer_r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CML_inner_r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134" y="2307696"/>
            <a:ext cx="3488267" cy="3818467"/>
          </a:xfrm>
        </p:spPr>
        <p:txBody>
          <a:bodyPr/>
          <a:lstStyle/>
          <a:p>
            <a:r>
              <a:rPr lang="en-US" dirty="0" smtClean="0"/>
              <a:t>The model will continue to evolve with your feedback and experiences</a:t>
            </a:r>
          </a:p>
          <a:p>
            <a:r>
              <a:rPr lang="en-US" dirty="0" smtClean="0"/>
              <a:t>A white paper is coming in early 2013</a:t>
            </a:r>
          </a:p>
          <a:p>
            <a:endParaRPr lang="en-US" dirty="0"/>
          </a:p>
        </p:txBody>
      </p:sp>
      <p:pic>
        <p:nvPicPr>
          <p:cNvPr id="5" name="Content Placeholder 4" descr="gg brid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482" b="-19482"/>
          <a:stretch>
            <a:fillRect/>
          </a:stretch>
        </p:blipFill>
        <p:spPr>
          <a:xfrm>
            <a:off x="3708401" y="1278827"/>
            <a:ext cx="4978399" cy="5579173"/>
          </a:xfrm>
        </p:spPr>
      </p:pic>
      <p:sp>
        <p:nvSpPr>
          <p:cNvPr id="6" name="TextBox 5"/>
          <p:cNvSpPr txBox="1"/>
          <p:nvPr/>
        </p:nvSpPr>
        <p:spPr>
          <a:xfrm>
            <a:off x="508000" y="6386286"/>
            <a:ext cx="81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courtesy of SAN FRANCISCO HISTORY CENTER, SAN FRANCISCO PUBLIC LIBRARY.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30" y="1741100"/>
            <a:ext cx="7997369" cy="22684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Questions and Feedback welcome!</a:t>
            </a:r>
          </a:p>
          <a:p>
            <a:r>
              <a:rPr lang="en-US" u="sng" dirty="0" smtClean="0">
                <a:hlinkClick r:id="rId3"/>
              </a:rPr>
              <a:t>http://support.archive-it.org/entries/21658298-web-archiving-life-cycle-model-draft</a:t>
            </a:r>
            <a:endParaRPr lang="en-US" dirty="0" smtClean="0"/>
          </a:p>
          <a:p>
            <a:r>
              <a:rPr lang="en-US" dirty="0" smtClean="0"/>
              <a:t>Send feedback to the Archive-It team.</a:t>
            </a:r>
            <a:endParaRPr lang="en-US" dirty="0"/>
          </a:p>
        </p:txBody>
      </p:sp>
      <p:pic>
        <p:nvPicPr>
          <p:cNvPr id="5" name="Picture 4" descr="end_image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31" y="4009587"/>
            <a:ext cx="7797800" cy="2848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712</Words>
  <Application>Microsoft Macintosh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Web Archiving Life Cycle Model</vt:lpstr>
      <vt:lpstr>Web Archiving,  A Look Back</vt:lpstr>
      <vt:lpstr>The Need for a Model</vt:lpstr>
      <vt:lpstr>Developing the Model</vt:lpstr>
      <vt:lpstr>PowerPoint Presentation</vt:lpstr>
      <vt:lpstr>PowerPoint Presentation</vt:lpstr>
      <vt:lpstr>PowerPoint Presentation</vt:lpstr>
      <vt:lpstr>Next Steps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Archiving Life Cycle Model</dc:title>
  <dc:creator>Molly Bragg</dc:creator>
  <cp:lastModifiedBy>Archive</cp:lastModifiedBy>
  <cp:revision>16</cp:revision>
  <dcterms:created xsi:type="dcterms:W3CDTF">2012-12-03T14:33:39Z</dcterms:created>
  <dcterms:modified xsi:type="dcterms:W3CDTF">2012-12-10T19:46:34Z</dcterms:modified>
</cp:coreProperties>
</file>