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8"/>
  </p:notesMasterIdLst>
  <p:sldIdLst>
    <p:sldId id="256" r:id="rId2"/>
    <p:sldId id="257" r:id="rId3"/>
    <p:sldId id="275" r:id="rId4"/>
    <p:sldId id="258" r:id="rId5"/>
    <p:sldId id="267" r:id="rId6"/>
    <p:sldId id="268" r:id="rId7"/>
    <p:sldId id="269" r:id="rId8"/>
    <p:sldId id="260" r:id="rId9"/>
    <p:sldId id="262" r:id="rId10"/>
    <p:sldId id="271" r:id="rId11"/>
    <p:sldId id="270" r:id="rId12"/>
    <p:sldId id="272" r:id="rId13"/>
    <p:sldId id="264" r:id="rId14"/>
    <p:sldId id="276" r:id="rId15"/>
    <p:sldId id="273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11E67-2501-49AF-B0AC-040941C90D54}" type="datetimeFigureOut">
              <a:rPr lang="en-US" smtClean="0"/>
              <a:t>10/18/11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3E6CB-A931-402F-B58D-5251196D8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2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3E6CB-A931-402F-B58D-5251196D82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23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VT created</a:t>
            </a:r>
            <a:r>
              <a:rPr lang="en-US" baseline="0" dirty="0" smtClean="0"/>
              <a:t> 12 natural disaster collections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3E6CB-A931-402F-B58D-5251196D82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35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 shooting related collections, multiple man-made disasters collections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3E6CB-A931-402F-B58D-5251196D82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7C90-CC76-432B-A033-50553B84EBAA}" type="datetime1">
              <a:rPr lang="en-US" smtClean="0"/>
              <a:t>10/18/11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8E71-4E7A-4F64-BA71-7FC0990FAD80}" type="datetime1">
              <a:rPr lang="en-US" smtClean="0"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B605-5F29-49F3-B4E8-05F68BB72478}" type="datetime1">
              <a:rPr lang="en-US" smtClean="0"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642A23-C54E-4C70-9176-93F274EA9692}" type="datetime1">
              <a:rPr lang="en-US" smtClean="0"/>
              <a:t>10/18/11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C144-5D33-436E-8D65-4682E2698F70}" type="datetime1">
              <a:rPr lang="en-US" smtClean="0"/>
              <a:t>10/18/11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67466-9493-4C11-8B8D-7F8C1ED62B49}" type="datetime1">
              <a:rPr lang="en-US" smtClean="0"/>
              <a:t>10/18/11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41D-4767-464D-BCCE-496ADD41AF1E}" type="datetime1">
              <a:rPr lang="en-US" smtClean="0"/>
              <a:t>10/18/11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96D1-A402-47E5-820A-D046C94647F5}" type="datetime1">
              <a:rPr lang="en-US" smtClean="0"/>
              <a:t>10/18/11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84C7-1129-4904-8400-821C027C87BC}" type="datetime1">
              <a:rPr lang="en-US" smtClean="0"/>
              <a:t>10/18/11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70765B2-DB8B-46B6-A74F-4FFD597546B8}" type="datetime1">
              <a:rPr lang="en-US" smtClean="0"/>
              <a:t>10/18/11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419BB-B6B4-449E-955A-2992F645A8F6}" type="datetime1">
              <a:rPr lang="en-US" smtClean="0"/>
              <a:t>10/18/11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584051-0C32-4EEA-80C7-2BDF9DCE3B1C}" type="datetime1">
              <a:rPr lang="en-US" smtClean="0"/>
              <a:t>10/18/11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ED6FB11-4802-4DE5-BA79-55ADE573D5A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trnet.net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your.twapperkeeper.com/" TargetMode="Externa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8194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err="1" smtClean="0"/>
              <a:t>Seungwon</a:t>
            </a:r>
            <a:r>
              <a:rPr lang="en-US" dirty="0" smtClean="0"/>
              <a:t> Yang 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he CTRnet Project Team (</a:t>
            </a:r>
            <a:r>
              <a:rPr lang="en-US" dirty="0" smtClean="0">
                <a:solidFill>
                  <a:schemeClr val="accent2"/>
                </a:solidFill>
                <a:hlinkClick r:id="rId3"/>
              </a:rPr>
              <a:t>www.ctrnet.net</a:t>
            </a:r>
            <a:r>
              <a:rPr lang="en-US" dirty="0" smtClean="0"/>
              <a:t>) </a:t>
            </a:r>
          </a:p>
          <a:p>
            <a:pPr algn="ctr"/>
            <a:r>
              <a:rPr lang="en-US" dirty="0" smtClean="0"/>
              <a:t>Virginia Tech, Blacksburg VA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October 19, 2011</a:t>
            </a:r>
          </a:p>
          <a:p>
            <a:pPr algn="ctr"/>
            <a:r>
              <a:rPr lang="en-US" sz="2000" dirty="0" smtClean="0"/>
              <a:t>Archive-It Partner Meeting</a:t>
            </a:r>
          </a:p>
          <a:p>
            <a:pPr algn="ctr"/>
            <a:r>
              <a:rPr lang="en-US" sz="2000" dirty="0" smtClean="0"/>
              <a:t>Lexington, KY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Using Twitter for </a:t>
            </a:r>
            <a:br>
              <a:rPr lang="en-US" dirty="0" smtClean="0"/>
            </a:br>
            <a:r>
              <a:rPr lang="en-US" dirty="0" smtClean="0"/>
              <a:t>Seed Extraction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76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316006"/>
              </p:ext>
            </p:extLst>
          </p:nvPr>
        </p:nvGraphicFramePr>
        <p:xfrm>
          <a:off x="5334000" y="3810000"/>
          <a:ext cx="3200400" cy="73151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200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rgbClr val="C0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http://www.youtube.com/watch?v=6dtD8RnGaRQ&amp;feature=share</a:t>
                      </a:r>
                    </a:p>
                    <a:p>
                      <a:r>
                        <a:rPr lang="en-US" sz="1400" b="0" dirty="0" smtClean="0">
                          <a:latin typeface="Consolas" pitchFamily="49" charset="0"/>
                          <a:cs typeface="Consolas" pitchFamily="49" charset="0"/>
                        </a:rPr>
                        <a:t>...</a:t>
                      </a:r>
                      <a:endParaRPr lang="en-US" sz="14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088809"/>
              </p:ext>
            </p:extLst>
          </p:nvPr>
        </p:nvGraphicFramePr>
        <p:xfrm>
          <a:off x="4953000" y="1066800"/>
          <a:ext cx="3505200" cy="8629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/>
              </a:tblGrid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"We Amplify Each Other's Voices" #</a:t>
                      </a:r>
                      <a:r>
                        <a:rPr lang="en-US" sz="1400" u="none" strike="noStrike" dirty="0" err="1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OccupyFortWorth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#</a:t>
                      </a:r>
                      <a:r>
                        <a:rPr lang="en-US" sz="1400" u="none" strike="noStrike" dirty="0" err="1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OccupyWallstreet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rgbClr val="C00000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http://t.co/WMFtlLUJ 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via @</a:t>
                      </a:r>
                      <a:r>
                        <a:rPr lang="en-US" sz="14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youtube</a:t>
                      </a:r>
                      <a:endParaRPr lang="en-US" sz="1400" u="none" strike="noStrike" dirty="0" smtClean="0">
                        <a:solidFill>
                          <a:schemeClr val="bg1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  <a:p>
                      <a:pPr algn="l" fontAlgn="b"/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..</a:t>
                      </a:r>
                      <a:r>
                        <a:rPr lang="en-US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.</a:t>
                      </a:r>
                      <a:endParaRPr lang="en-US" sz="1400" u="none" strike="noStrike" dirty="0" smtClean="0">
                        <a:solidFill>
                          <a:schemeClr val="bg1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370553"/>
              </p:ext>
            </p:extLst>
          </p:nvPr>
        </p:nvGraphicFramePr>
        <p:xfrm>
          <a:off x="5486400" y="2819400"/>
          <a:ext cx="2133600" cy="4362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/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solidFill>
                            <a:srgbClr val="C00000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http</a:t>
                      </a:r>
                      <a:r>
                        <a:rPr lang="en-US" sz="1400" u="none" strike="noStrike" dirty="0">
                          <a:solidFill>
                            <a:srgbClr val="C00000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://</a:t>
                      </a:r>
                      <a:r>
                        <a:rPr lang="en-US" sz="1400" u="none" strike="noStrike" dirty="0" smtClean="0">
                          <a:solidFill>
                            <a:srgbClr val="C00000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t.co/WMFtlLUJ</a:t>
                      </a: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...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10</a:t>
            </a:fld>
            <a:endParaRPr lang="en-US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4729684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900189"/>
              </p:ext>
            </p:extLst>
          </p:nvPr>
        </p:nvGraphicFramePr>
        <p:xfrm>
          <a:off x="5486400" y="4876800"/>
          <a:ext cx="32004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200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rgbClr val="C0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http://www.youtube.com/watch?v=6dtD8RnGaRQ&amp;feature=share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C0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http://www.youtube.com/watch?v=5tD9RnPuK&amp;feature=share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rgbClr val="C0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http://www.youtube.com/watch?v=tD997RnGatW&amp;feature=share</a:t>
                      </a:r>
                    </a:p>
                    <a:p>
                      <a:r>
                        <a:rPr lang="en-US" sz="1200" b="0" dirty="0" smtClean="0">
                          <a:latin typeface="Consolas" pitchFamily="49" charset="0"/>
                          <a:cs typeface="Consolas" pitchFamily="49" charset="0"/>
                        </a:rPr>
                        <a:t>...</a:t>
                      </a:r>
                      <a:endParaRPr lang="en-US" sz="12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953000" y="228600"/>
            <a:ext cx="3657600" cy="613593"/>
          </a:xfrm>
        </p:spPr>
        <p:txBody>
          <a:bodyPr>
            <a:noAutofit/>
          </a:bodyPr>
          <a:lstStyle/>
          <a:p>
            <a:r>
              <a:rPr lang="en-US" sz="3600" dirty="0" smtClean="0"/>
              <a:t>Python Script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5688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05800" cy="3962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Add </a:t>
            </a:r>
            <a:r>
              <a:rPr lang="en-US" sz="3900" dirty="0" smtClean="0">
                <a:solidFill>
                  <a:srgbClr val="92D050"/>
                </a:solidFill>
              </a:rPr>
              <a:t>automation</a:t>
            </a:r>
          </a:p>
          <a:p>
            <a:pPr marL="457200" lvl="1" indent="0">
              <a:buNone/>
            </a:pPr>
            <a:r>
              <a:rPr lang="en-US" dirty="0"/>
              <a:t>1. We have a constant stream of tweets into DB</a:t>
            </a:r>
          </a:p>
          <a:p>
            <a:pPr marL="457200" lvl="1" indent="0">
              <a:buNone/>
            </a:pPr>
            <a:r>
              <a:rPr lang="en-US" dirty="0"/>
              <a:t>2. Keep </a:t>
            </a:r>
            <a:r>
              <a:rPr lang="en-US" dirty="0">
                <a:solidFill>
                  <a:srgbClr val="FFC000"/>
                </a:solidFill>
              </a:rPr>
              <a:t>monitoring the amount of tweets in DB</a:t>
            </a:r>
            <a:r>
              <a:rPr lang="en-US" dirty="0"/>
              <a:t>, and  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dirty="0" smtClean="0">
                <a:solidFill>
                  <a:srgbClr val="FFC000"/>
                </a:solidFill>
              </a:rPr>
              <a:t>automatically fetch </a:t>
            </a:r>
            <a:r>
              <a:rPr lang="en-US" dirty="0"/>
              <a:t>new tweets if # tweets &gt;= threshold</a:t>
            </a:r>
          </a:p>
          <a:p>
            <a:pPr marL="457200" lvl="1" indent="0">
              <a:buNone/>
            </a:pPr>
            <a:r>
              <a:rPr lang="en-US" dirty="0"/>
              <a:t>3. (OR) </a:t>
            </a:r>
            <a:r>
              <a:rPr lang="en-US" dirty="0" smtClean="0">
                <a:solidFill>
                  <a:srgbClr val="FFC000"/>
                </a:solidFill>
              </a:rPr>
              <a:t>automatically fetch </a:t>
            </a:r>
            <a:r>
              <a:rPr lang="en-US" dirty="0"/>
              <a:t>tweets </a:t>
            </a:r>
            <a:r>
              <a:rPr lang="en-US" dirty="0" smtClean="0"/>
              <a:t>for  </a:t>
            </a:r>
            <a:r>
              <a:rPr lang="en-US" dirty="0"/>
              <a:t>each pre-determined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time period </a:t>
            </a:r>
            <a:r>
              <a:rPr lang="en-US" dirty="0"/>
              <a:t>using a </a:t>
            </a:r>
            <a:r>
              <a:rPr lang="en-US" dirty="0" err="1"/>
              <a:t>cron</a:t>
            </a:r>
            <a:r>
              <a:rPr lang="en-US" dirty="0"/>
              <a:t> scheduler</a:t>
            </a:r>
          </a:p>
          <a:p>
            <a:pPr marL="457200" lvl="1" indent="0">
              <a:buNone/>
            </a:pPr>
            <a:r>
              <a:rPr lang="en-US" dirty="0"/>
              <a:t>4. Fetched tweets are </a:t>
            </a:r>
            <a:r>
              <a:rPr lang="en-US" dirty="0">
                <a:solidFill>
                  <a:srgbClr val="FFC000"/>
                </a:solidFill>
              </a:rPr>
              <a:t>continuously </a:t>
            </a:r>
            <a:r>
              <a:rPr lang="en-US" dirty="0" smtClean="0">
                <a:solidFill>
                  <a:srgbClr val="FFC000"/>
                </a:solidFill>
              </a:rPr>
              <a:t>processed by a program </a:t>
            </a:r>
            <a:r>
              <a:rPr lang="en-US" dirty="0"/>
              <a:t>to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extract </a:t>
            </a:r>
            <a:r>
              <a:rPr lang="en-US" dirty="0"/>
              <a:t>seeds</a:t>
            </a:r>
          </a:p>
          <a:p>
            <a:pPr marL="457200" lvl="1" indent="0">
              <a:buNone/>
            </a:pPr>
            <a:r>
              <a:rPr lang="en-US" dirty="0"/>
              <a:t>5. Seed list is </a:t>
            </a:r>
            <a:r>
              <a:rPr lang="en-US" dirty="0" smtClean="0"/>
              <a:t>generated and </a:t>
            </a:r>
            <a:r>
              <a:rPr lang="en-US" dirty="0" smtClean="0">
                <a:solidFill>
                  <a:srgbClr val="FFC000"/>
                </a:solidFill>
              </a:rPr>
              <a:t>continuously updated by a program</a:t>
            </a:r>
            <a:endParaRPr lang="en-US" dirty="0">
              <a:solidFill>
                <a:srgbClr val="FFC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82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Seed Generation (2/2) – In Development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38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99540"/>
              </p:ext>
            </p:extLst>
          </p:nvPr>
        </p:nvGraphicFramePr>
        <p:xfrm>
          <a:off x="762000" y="3998595"/>
          <a:ext cx="3733799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3799"/>
              </a:tblGrid>
              <a:tr h="914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Option 1:</a:t>
                      </a:r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Monitor</a:t>
                      </a:r>
                      <a:r>
                        <a:rPr lang="en-US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# fresh tweets in DB tables. </a:t>
                      </a:r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If</a:t>
                      </a:r>
                      <a:r>
                        <a:rPr lang="en-US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# tweets in a table &gt;= threshold, extract URLs</a:t>
                      </a:r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412555"/>
              </p:ext>
            </p:extLst>
          </p:nvPr>
        </p:nvGraphicFramePr>
        <p:xfrm>
          <a:off x="762000" y="5065395"/>
          <a:ext cx="3733799" cy="6496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3799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Option 2:</a:t>
                      </a:r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Extract URLs</a:t>
                      </a:r>
                      <a:r>
                        <a:rPr lang="en-US" sz="140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 for every pre-determined time period (e.g., 10 minutes)</a:t>
                      </a:r>
                      <a:endParaRPr lang="en-US" sz="1400" u="none" strike="noStrike" dirty="0" smtClean="0">
                        <a:solidFill>
                          <a:schemeClr val="bg1"/>
                        </a:solidFill>
                        <a:effectLst/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Bent Arrow 3"/>
          <p:cNvSpPr/>
          <p:nvPr/>
        </p:nvSpPr>
        <p:spPr>
          <a:xfrm rot="5400000" flipV="1">
            <a:off x="2171700" y="3234438"/>
            <a:ext cx="457200" cy="533400"/>
          </a:xfrm>
          <a:prstGeom prst="bentArrow">
            <a:avLst>
              <a:gd name="adj1" fmla="val 25000"/>
              <a:gd name="adj2" fmla="val 23113"/>
              <a:gd name="adj3" fmla="val 25000"/>
              <a:gd name="adj4" fmla="val 4375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12</a:t>
            </a:fld>
            <a:endParaRPr lang="en-US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7443"/>
            <a:ext cx="796539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57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392"/>
            <a:ext cx="8229600" cy="4525963"/>
          </a:xfrm>
        </p:spPr>
        <p:txBody>
          <a:bodyPr/>
          <a:lstStyle/>
          <a:p>
            <a:r>
              <a:rPr lang="en-US" dirty="0" smtClean="0"/>
              <a:t>Extractiv.com </a:t>
            </a:r>
          </a:p>
          <a:p>
            <a:r>
              <a:rPr lang="en-US" dirty="0" smtClean="0"/>
              <a:t>Web portal for info extraction:</a:t>
            </a:r>
          </a:p>
          <a:p>
            <a:pPr lvl="1"/>
            <a:r>
              <a:rPr lang="en-US" dirty="0" smtClean="0"/>
              <a:t>Entity, relation, and sentiment from Web pages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use </a:t>
            </a:r>
            <a:r>
              <a:rPr lang="en-US" dirty="0" smtClean="0">
                <a:solidFill>
                  <a:srgbClr val="FFFF00"/>
                </a:solidFill>
              </a:rPr>
              <a:t>Auto-Generate Seed List </a:t>
            </a:r>
            <a:r>
              <a:rPr lang="en-US" dirty="0" smtClean="0"/>
              <a:t>feature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/>
          <a:lstStyle/>
          <a:p>
            <a:r>
              <a:rPr lang="en-US" dirty="0" smtClean="0"/>
              <a:t>Another Method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21336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347" y="3505200"/>
            <a:ext cx="8591927" cy="313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21376" y="4724400"/>
            <a:ext cx="3822023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136" y="5329382"/>
            <a:ext cx="8024264" cy="114761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29400" y="4726632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60-80 seeds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797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Upgrading Archiving Process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1136073" y="1398885"/>
            <a:ext cx="1532578" cy="952501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744816" y="1066800"/>
            <a:ext cx="1665384" cy="4762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Seed URL lists</a:t>
            </a:r>
            <a:endParaRPr lang="en-US" dirty="0"/>
          </a:p>
        </p:txBody>
      </p:sp>
      <p:sp>
        <p:nvSpPr>
          <p:cNvPr id="30" name="Flowchart: Magnetic Disk 29"/>
          <p:cNvSpPr/>
          <p:nvPr/>
        </p:nvSpPr>
        <p:spPr>
          <a:xfrm>
            <a:off x="2027357" y="2641717"/>
            <a:ext cx="1066800" cy="863483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warc</a:t>
            </a:r>
            <a:endParaRPr lang="en-US" dirty="0" smtClean="0"/>
          </a:p>
          <a:p>
            <a:pPr algn="ctr"/>
            <a:r>
              <a:rPr lang="en-US" dirty="0" smtClean="0"/>
              <a:t>archives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381000" y="4953000"/>
            <a:ext cx="838200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585722" y="5308432"/>
            <a:ext cx="767586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201929" y="5404057"/>
            <a:ext cx="767586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pdfs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3412381" y="5678312"/>
            <a:ext cx="919986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55" name="Right Brace 54"/>
          <p:cNvSpPr/>
          <p:nvPr/>
        </p:nvSpPr>
        <p:spPr>
          <a:xfrm>
            <a:off x="4953000" y="5257800"/>
            <a:ext cx="381000" cy="990600"/>
          </a:xfrm>
          <a:prstGeom prst="rightBrace">
            <a:avLst>
              <a:gd name="adj1" fmla="val 30151"/>
              <a:gd name="adj2" fmla="val 30166"/>
            </a:avLst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C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16200000">
            <a:off x="6739234" y="3887613"/>
            <a:ext cx="923330" cy="35813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2400" dirty="0" smtClean="0"/>
              <a:t>Used for services, image galleries, etc.</a:t>
            </a:r>
            <a:endParaRPr lang="en-US" sz="24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>
          <a:xfrm>
            <a:off x="2131486" y="6324600"/>
            <a:ext cx="3581400" cy="384048"/>
          </a:xfrm>
        </p:spPr>
        <p:txBody>
          <a:bodyPr/>
          <a:lstStyle/>
          <a:p>
            <a:r>
              <a:rPr lang="en-US" dirty="0" smtClean="0"/>
              <a:t>www.ctrnet.net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14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32254" y="4278868"/>
            <a:ext cx="2057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Crawling</a:t>
            </a:r>
          </a:p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0877" y="5020270"/>
            <a:ext cx="12914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Analyzing Browsing</a:t>
            </a:r>
          </a:p>
          <a:p>
            <a:r>
              <a:rPr lang="en-US" dirty="0"/>
              <a:t>S</a:t>
            </a:r>
            <a:r>
              <a:rPr lang="en-US" dirty="0" smtClean="0"/>
              <a:t>earching</a:t>
            </a:r>
            <a:endParaRPr lang="en-US" dirty="0"/>
          </a:p>
        </p:txBody>
      </p:sp>
      <p:sp>
        <p:nvSpPr>
          <p:cNvPr id="41" name="Flowchart: Magnetic Disk 40"/>
          <p:cNvSpPr/>
          <p:nvPr/>
        </p:nvSpPr>
        <p:spPr>
          <a:xfrm>
            <a:off x="5643894" y="2794117"/>
            <a:ext cx="1066800" cy="863483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warc</a:t>
            </a:r>
            <a:endParaRPr lang="en-US" dirty="0" smtClean="0"/>
          </a:p>
          <a:p>
            <a:pPr algn="ctr"/>
            <a:r>
              <a:rPr lang="en-US" dirty="0" smtClean="0"/>
              <a:t>archives</a:t>
            </a:r>
            <a:endParaRPr lang="en-US" dirty="0"/>
          </a:p>
        </p:txBody>
      </p:sp>
      <p:sp>
        <p:nvSpPr>
          <p:cNvPr id="43" name="Flowchart: Magnetic Disk 42"/>
          <p:cNvSpPr/>
          <p:nvPr/>
        </p:nvSpPr>
        <p:spPr>
          <a:xfrm>
            <a:off x="5796294" y="2946517"/>
            <a:ext cx="1066800" cy="863483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warc</a:t>
            </a:r>
            <a:endParaRPr lang="en-US" dirty="0" smtClean="0"/>
          </a:p>
          <a:p>
            <a:pPr algn="ctr"/>
            <a:r>
              <a:rPr lang="en-US" dirty="0" smtClean="0"/>
              <a:t>archives</a:t>
            </a:r>
            <a:endParaRPr lang="en-US" dirty="0"/>
          </a:p>
        </p:txBody>
      </p:sp>
      <p:sp>
        <p:nvSpPr>
          <p:cNvPr id="44" name="Flowchart: Magnetic Disk 43"/>
          <p:cNvSpPr/>
          <p:nvPr/>
        </p:nvSpPr>
        <p:spPr>
          <a:xfrm>
            <a:off x="5948694" y="3098917"/>
            <a:ext cx="1066800" cy="863483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warc</a:t>
            </a:r>
            <a:endParaRPr lang="en-US" dirty="0" smtClean="0"/>
          </a:p>
          <a:p>
            <a:pPr algn="ctr"/>
            <a:r>
              <a:rPr lang="en-US" dirty="0" smtClean="0"/>
              <a:t>archives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3352800" y="4112657"/>
            <a:ext cx="1219200" cy="53554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Filter</a:t>
            </a:r>
            <a:endParaRPr lang="en-US" dirty="0"/>
          </a:p>
        </p:txBody>
      </p:sp>
      <p:cxnSp>
        <p:nvCxnSpPr>
          <p:cNvPr id="6" name="Elbow Connector 5"/>
          <p:cNvCxnSpPr>
            <a:stCxn id="4" idx="0"/>
            <a:endCxn id="5" idx="0"/>
          </p:cNvCxnSpPr>
          <p:nvPr/>
        </p:nvCxnSpPr>
        <p:spPr>
          <a:xfrm>
            <a:off x="2667374" y="1875136"/>
            <a:ext cx="853567" cy="607773"/>
          </a:xfrm>
          <a:prstGeom prst="bentConnector2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4" idx="0"/>
            <a:endCxn id="39" idx="0"/>
          </p:cNvCxnSpPr>
          <p:nvPr/>
        </p:nvCxnSpPr>
        <p:spPr>
          <a:xfrm>
            <a:off x="2667374" y="1875136"/>
            <a:ext cx="2900320" cy="607773"/>
          </a:xfrm>
          <a:prstGeom prst="bentConnector2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7" idx="2"/>
          </p:cNvCxnSpPr>
          <p:nvPr/>
        </p:nvCxnSpPr>
        <p:spPr>
          <a:xfrm rot="5400000">
            <a:off x="3723825" y="1629225"/>
            <a:ext cx="939859" cy="76750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7" idx="2"/>
          </p:cNvCxnSpPr>
          <p:nvPr/>
        </p:nvCxnSpPr>
        <p:spPr>
          <a:xfrm rot="16200000" flipH="1">
            <a:off x="4466776" y="1653782"/>
            <a:ext cx="939859" cy="718394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2911341" y="2482909"/>
            <a:ext cx="1219200" cy="7429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</a:t>
            </a:r>
            <a:r>
              <a:rPr lang="en-US" dirty="0" err="1" smtClean="0"/>
              <a:t>Heritrix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4958094" y="2482909"/>
            <a:ext cx="1219200" cy="7429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IA</a:t>
            </a:r>
            <a:endParaRPr lang="en-US" dirty="0"/>
          </a:p>
        </p:txBody>
      </p:sp>
      <p:sp>
        <p:nvSpPr>
          <p:cNvPr id="47" name="Flowchart: Magnetic Disk 46"/>
          <p:cNvSpPr/>
          <p:nvPr/>
        </p:nvSpPr>
        <p:spPr>
          <a:xfrm>
            <a:off x="6101094" y="3251317"/>
            <a:ext cx="1066800" cy="863483"/>
          </a:xfrm>
          <a:prstGeom prst="flowChartMagneticDisk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</a:t>
            </a:r>
            <a:r>
              <a:rPr lang="en-US" dirty="0" err="1" smtClean="0"/>
              <a:t>warc</a:t>
            </a:r>
            <a:endParaRPr lang="en-US" dirty="0" smtClean="0"/>
          </a:p>
          <a:p>
            <a:pPr algn="ctr"/>
            <a:r>
              <a:rPr lang="en-US" dirty="0" smtClean="0"/>
              <a:t>archives</a:t>
            </a:r>
            <a:endParaRPr lang="en-US" dirty="0"/>
          </a:p>
        </p:txBody>
      </p:sp>
      <p:cxnSp>
        <p:nvCxnSpPr>
          <p:cNvPr id="27" name="Elbow Connector 26"/>
          <p:cNvCxnSpPr>
            <a:stCxn id="30" idx="3"/>
            <a:endCxn id="67" idx="0"/>
          </p:cNvCxnSpPr>
          <p:nvPr/>
        </p:nvCxnSpPr>
        <p:spPr>
          <a:xfrm rot="16200000" flipH="1">
            <a:off x="2957850" y="3108106"/>
            <a:ext cx="607457" cy="1401643"/>
          </a:xfrm>
          <a:prstGeom prst="bentConnector3">
            <a:avLst>
              <a:gd name="adj1" fmla="val 31014"/>
            </a:avLst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47" idx="2"/>
            <a:endCxn id="67" idx="0"/>
          </p:cNvCxnSpPr>
          <p:nvPr/>
        </p:nvCxnSpPr>
        <p:spPr>
          <a:xfrm rot="10800000" flipV="1">
            <a:off x="3962400" y="3683059"/>
            <a:ext cx="2138694" cy="429598"/>
          </a:xfrm>
          <a:prstGeom prst="bentConnector2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7" idx="2"/>
            <a:endCxn id="50" idx="0"/>
          </p:cNvCxnSpPr>
          <p:nvPr/>
        </p:nvCxnSpPr>
        <p:spPr>
          <a:xfrm>
            <a:off x="3962400" y="4648200"/>
            <a:ext cx="7115" cy="660232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341060" y="3331922"/>
            <a:ext cx="137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dump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3969515" y="5913414"/>
            <a:ext cx="767586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079971" y="5439208"/>
            <a:ext cx="856734" cy="304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videos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64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" grpId="0" animBg="1"/>
      <p:bldP spid="50" grpId="0" animBg="1"/>
      <p:bldP spid="51" grpId="0" animBg="1"/>
      <p:bldP spid="53" grpId="0" animBg="1"/>
      <p:bldP spid="55" grpId="0" animBg="1"/>
      <p:bldP spid="56" grpId="0"/>
      <p:bldP spid="22" grpId="0"/>
      <p:bldP spid="36" grpId="0"/>
      <p:bldP spid="41" grpId="0" animBg="1"/>
      <p:bldP spid="43" grpId="0" animBg="1"/>
      <p:bldP spid="44" grpId="0" animBg="1"/>
      <p:bldP spid="67" grpId="0" animBg="1"/>
      <p:bldP spid="5" grpId="0" animBg="1"/>
      <p:bldP spid="39" grpId="0" animBg="1"/>
      <p:bldP spid="47" grpId="0" animBg="1"/>
      <p:bldP spid="45" grpId="0"/>
      <p:bldP spid="65" grpId="0" animBg="1"/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you let IA give us a </a:t>
            </a:r>
            <a:r>
              <a:rPr lang="en-US" dirty="0">
                <a:solidFill>
                  <a:srgbClr val="FFC000"/>
                </a:solidFill>
              </a:rPr>
              <a:t>dump of a CTR-related collection </a:t>
            </a:r>
            <a:r>
              <a:rPr lang="en-US" dirty="0"/>
              <a:t>you have curated, we will return to you a filtered version, and also make that smaller collection accessible from the </a:t>
            </a:r>
            <a:r>
              <a:rPr lang="en-US" dirty="0" err="1"/>
              <a:t>CTRnet</a:t>
            </a:r>
            <a:r>
              <a:rPr lang="en-US" dirty="0"/>
              <a:t> site, with attribution </a:t>
            </a:r>
            <a:r>
              <a:rPr lang="en-US" dirty="0" smtClean="0"/>
              <a:t>to you</a:t>
            </a:r>
          </a:p>
          <a:p>
            <a:r>
              <a:rPr lang="en-US" sz="2800" dirty="0"/>
              <a:t>We ask for </a:t>
            </a:r>
            <a:r>
              <a:rPr lang="en-US" sz="2800" dirty="0">
                <a:solidFill>
                  <a:srgbClr val="FFC000"/>
                </a:solidFill>
              </a:rPr>
              <a:t>supporting letters for a proposal </a:t>
            </a:r>
            <a:r>
              <a:rPr lang="en-US" sz="2800" dirty="0"/>
              <a:t>we will submit to NSF in Dec. for event archiving, aiming to make collection </a:t>
            </a:r>
            <a:r>
              <a:rPr lang="en-US" sz="2800" dirty="0" err="1"/>
              <a:t>curation</a:t>
            </a:r>
            <a:r>
              <a:rPr lang="en-US" sz="2800" dirty="0"/>
              <a:t> simpler, faster, and more effective:</a:t>
            </a:r>
          </a:p>
          <a:p>
            <a:pPr lvl="1"/>
            <a:r>
              <a:rPr lang="en-US" dirty="0" smtClean="0"/>
              <a:t>Event </a:t>
            </a:r>
            <a:r>
              <a:rPr lang="en-US" dirty="0"/>
              <a:t>detection</a:t>
            </a:r>
          </a:p>
          <a:p>
            <a:pPr lvl="1"/>
            <a:r>
              <a:rPr lang="en-US" dirty="0" smtClean="0"/>
              <a:t>Focused </a:t>
            </a:r>
            <a:r>
              <a:rPr lang="en-US" dirty="0"/>
              <a:t>crawling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filtering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analysis and visualization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Invite Collaboration!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77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16002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 smtClean="0"/>
              <a:t>Thank you!</a:t>
            </a:r>
            <a:endParaRPr lang="en-US" sz="4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1447800" y="2667000"/>
            <a:ext cx="6705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900" dirty="0" smtClean="0"/>
              <a:t>Questions &amp; </a:t>
            </a:r>
            <a:r>
              <a:rPr lang="fr-FR" sz="4900" dirty="0" err="1" smtClean="0"/>
              <a:t>Comments</a:t>
            </a:r>
            <a:r>
              <a:rPr lang="fr-FR" sz="4900" dirty="0" smtClean="0"/>
              <a:t>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45286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Context: </a:t>
            </a:r>
            <a:r>
              <a:rPr lang="en-US" dirty="0" err="1" smtClean="0"/>
              <a:t>CTRnet</a:t>
            </a:r>
            <a:r>
              <a:rPr lang="en-US" dirty="0" smtClean="0"/>
              <a:t> project</a:t>
            </a:r>
          </a:p>
          <a:p>
            <a:pPr marL="0" indent="0">
              <a:buNone/>
            </a:pPr>
            <a:r>
              <a:rPr lang="en-US" i="1" dirty="0" smtClean="0"/>
              <a:t>2. </a:t>
            </a:r>
            <a:r>
              <a:rPr lang="en-US" i="1" dirty="0" err="1" smtClean="0"/>
              <a:t>YourTwapperKeeper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3. Seed generation methods</a:t>
            </a:r>
          </a:p>
          <a:p>
            <a:pPr lvl="1"/>
            <a:r>
              <a:rPr lang="en-US" dirty="0" smtClean="0"/>
              <a:t>Current practice</a:t>
            </a:r>
          </a:p>
          <a:p>
            <a:pPr lvl="1"/>
            <a:r>
              <a:rPr lang="en-US" dirty="0" smtClean="0"/>
              <a:t>Python script</a:t>
            </a:r>
          </a:p>
          <a:p>
            <a:pPr lvl="1"/>
            <a:r>
              <a:rPr lang="en-US" dirty="0" smtClean="0"/>
              <a:t>New method (in development)</a:t>
            </a:r>
          </a:p>
          <a:p>
            <a:pPr marL="0" indent="0">
              <a:buNone/>
            </a:pPr>
            <a:r>
              <a:rPr lang="en-US" dirty="0" smtClean="0"/>
              <a:t>4. Another method</a:t>
            </a:r>
          </a:p>
          <a:p>
            <a:pPr marL="0" indent="0">
              <a:buNone/>
            </a:pPr>
            <a:r>
              <a:rPr lang="en-US" dirty="0" smtClean="0"/>
              <a:t>5. Upgrading archiving process</a:t>
            </a:r>
          </a:p>
          <a:p>
            <a:pPr marL="0" indent="0">
              <a:buNone/>
            </a:pPr>
            <a:r>
              <a:rPr lang="en-US" dirty="0" smtClean="0"/>
              <a:t>6. Invitation for collaboration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www.ctrnet.net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83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221163"/>
          </a:xfrm>
        </p:spPr>
        <p:txBody>
          <a:bodyPr/>
          <a:lstStyle/>
          <a:p>
            <a:r>
              <a:rPr lang="en-US" dirty="0" smtClean="0"/>
              <a:t>Crisis, Tragedy, and Recovery (CTR) network of people and systems interested in this topic, helping each other and those wanting data/info on these events</a:t>
            </a:r>
          </a:p>
          <a:p>
            <a:endParaRPr lang="en-US" dirty="0"/>
          </a:p>
          <a:p>
            <a:r>
              <a:rPr lang="en-US" dirty="0" smtClean="0"/>
              <a:t>NSF-funded project (IIS-0916733)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evelop disaster-related collections</a:t>
            </a:r>
          </a:p>
          <a:p>
            <a:pPr lvl="1"/>
            <a:r>
              <a:rPr lang="en-US" dirty="0"/>
              <a:t>Develop a CTR ontology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rovide search, browse, and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r>
              <a:rPr lang="en-US" dirty="0" smtClean="0"/>
              <a:t>Context: </a:t>
            </a:r>
            <a:r>
              <a:rPr lang="en-US" dirty="0" err="1" smtClean="0"/>
              <a:t>CTRnet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352800"/>
            <a:ext cx="818347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2133600" y="6203667"/>
            <a:ext cx="3581400" cy="384048"/>
          </a:xfrm>
        </p:spPr>
        <p:txBody>
          <a:bodyPr/>
          <a:lstStyle/>
          <a:p>
            <a:r>
              <a:rPr lang="en-US" dirty="0" smtClean="0"/>
              <a:t>www.ctrnet.net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38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5029200"/>
          </a:xfrm>
        </p:spPr>
        <p:txBody>
          <a:bodyPr/>
          <a:lstStyle/>
          <a:p>
            <a:r>
              <a:rPr lang="en-US" dirty="0" smtClean="0"/>
              <a:t>Activities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Context: </a:t>
            </a:r>
            <a:r>
              <a:rPr lang="en-US" dirty="0" err="1" smtClean="0"/>
              <a:t>CTRnet</a:t>
            </a:r>
            <a:r>
              <a:rPr lang="en-US" dirty="0" smtClean="0"/>
              <a:t> Project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128099"/>
              </p:ext>
            </p:extLst>
          </p:nvPr>
        </p:nvGraphicFramePr>
        <p:xfrm>
          <a:off x="838200" y="1600199"/>
          <a:ext cx="7848599" cy="46482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54051"/>
                <a:gridCol w="3308349"/>
                <a:gridCol w="3886199"/>
              </a:tblGrid>
              <a:tr h="4379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>
                          <a:effectLst/>
                        </a:rPr>
                        <a:t>Collect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>
                          <a:effectLst/>
                        </a:rPr>
                        <a:t>Analyze, Visualize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39707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>
                          <a:effectLst/>
                        </a:rPr>
                        <a:t>Content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Web sites, images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Image similarity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Tweets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Content, user profiles, patterns, frequencies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Facebook content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Use of social media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Focus group interviews/surveys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Use of social media 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76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>
                          <a:effectLst/>
                        </a:rPr>
                        <a:t>Technology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Crawler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CBIR algorithm/visualization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Online tools, scripts, APIs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</a:rPr>
                        <a:t>NLP toolkit, SQL, graphics</a:t>
                      </a:r>
                      <a:endParaRPr lang="en-US" sz="1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Facebook app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Spreadsheets, graphics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0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Brainstorming tool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NLP,</a:t>
                      </a:r>
                      <a:r>
                        <a:rPr lang="en-US" sz="1800" kern="1200" baseline="0" dirty="0" smtClean="0">
                          <a:effectLst/>
                        </a:rPr>
                        <a:t> text extraction</a:t>
                      </a:r>
                      <a:r>
                        <a:rPr lang="en-US" sz="1800" kern="1200" dirty="0" smtClean="0">
                          <a:effectLst/>
                        </a:rPr>
                        <a:t>, </a:t>
                      </a:r>
                      <a:r>
                        <a:rPr lang="en-US" sz="1800" kern="1200" dirty="0">
                          <a:effectLst/>
                        </a:rPr>
                        <a:t>graphics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2133600" y="6203667"/>
            <a:ext cx="3581400" cy="384048"/>
          </a:xfrm>
        </p:spPr>
        <p:txBody>
          <a:bodyPr/>
          <a:lstStyle/>
          <a:p>
            <a:r>
              <a:rPr lang="en-US" dirty="0" smtClean="0"/>
              <a:t>www.ctrnet.net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322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Collections for Natural </a:t>
            </a:r>
            <a:r>
              <a:rPr lang="en-US" dirty="0" smtClean="0">
                <a:latin typeface="+mn-lt"/>
              </a:rPr>
              <a:t>Disasters </a:t>
            </a:r>
            <a:br>
              <a:rPr lang="en-US" dirty="0" smtClean="0">
                <a:latin typeface="+mn-lt"/>
              </a:rPr>
            </a:br>
            <a:r>
              <a:rPr lang="en-US" sz="2200" dirty="0" smtClean="0">
                <a:latin typeface="+mn-lt"/>
              </a:rPr>
              <a:t>(IA: collections hosted by the Internet Archive; TW: tweet collections)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495655"/>
              </p:ext>
            </p:extLst>
          </p:nvPr>
        </p:nvGraphicFramePr>
        <p:xfrm>
          <a:off x="751287" y="990600"/>
          <a:ext cx="7478314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" name="Document" r:id="rId4" imgW="6419977" imgH="5330648" progId="Word.Document.12">
                  <p:embed/>
                </p:oleObj>
              </mc:Choice>
              <mc:Fallback>
                <p:oleObj name="Document" r:id="rId4" imgW="6419977" imgH="5330648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87" y="990600"/>
                        <a:ext cx="7478314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76400" y="63246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Archives are created by VT, and other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11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Collections for Man-Made Disasters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219978"/>
              </p:ext>
            </p:extLst>
          </p:nvPr>
        </p:nvGraphicFramePr>
        <p:xfrm>
          <a:off x="533400" y="1066800"/>
          <a:ext cx="83058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Document" r:id="rId4" imgW="6522516" imgH="4010853" progId="Word.Document.12">
                  <p:embed/>
                </p:oleObj>
              </mc:Choice>
              <mc:Fallback>
                <p:oleObj name="Document" r:id="rId4" imgW="6522516" imgH="4010853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8305800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76400" y="61722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Archives are created by VT, and other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83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Transformed 4 disaster databases into ontologies</a:t>
            </a:r>
          </a:p>
          <a:p>
            <a:pPr lvl="1"/>
            <a:r>
              <a:rPr lang="en-US" dirty="0" smtClean="0"/>
              <a:t>EM-DAT Disaster DB</a:t>
            </a:r>
          </a:p>
          <a:p>
            <a:pPr lvl="1"/>
            <a:r>
              <a:rPr lang="en-US" dirty="0" smtClean="0"/>
              <a:t>Disaster DB from Univ. of Richmond</a:t>
            </a:r>
          </a:p>
          <a:p>
            <a:pPr lvl="1"/>
            <a:r>
              <a:rPr lang="en-US" dirty="0" smtClean="0"/>
              <a:t>Canadian </a:t>
            </a:r>
            <a:r>
              <a:rPr lang="en-US" dirty="0"/>
              <a:t>D</a:t>
            </a:r>
            <a:r>
              <a:rPr lang="en-US" dirty="0" smtClean="0"/>
              <a:t>isaster DB</a:t>
            </a:r>
          </a:p>
          <a:p>
            <a:pPr lvl="1"/>
            <a:r>
              <a:rPr lang="en-US" dirty="0" err="1" smtClean="0"/>
              <a:t>DesInventar</a:t>
            </a:r>
            <a:r>
              <a:rPr lang="en-US" dirty="0" smtClean="0"/>
              <a:t> Disaster Inventory System</a:t>
            </a:r>
          </a:p>
          <a:p>
            <a:r>
              <a:rPr lang="en-US" dirty="0" smtClean="0"/>
              <a:t>Merged them into a single ontology</a:t>
            </a:r>
          </a:p>
          <a:p>
            <a:pPr lvl="1"/>
            <a:r>
              <a:rPr lang="en-US" dirty="0" smtClean="0"/>
              <a:t>185 disaster types</a:t>
            </a:r>
          </a:p>
          <a:p>
            <a:pPr lvl="1"/>
            <a:r>
              <a:rPr lang="en-US" dirty="0" smtClean="0"/>
              <a:t>Plan to add phases of emergency management</a:t>
            </a:r>
          </a:p>
          <a:p>
            <a:pPr lvl="2"/>
            <a:r>
              <a:rPr lang="en-US" dirty="0" smtClean="0"/>
              <a:t>Response, recovery, mitigation, and preparedness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CTR Ontology Development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8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Tool for tweet collection development</a:t>
            </a:r>
          </a:p>
          <a:p>
            <a:pPr lvl="1"/>
            <a:r>
              <a:rPr lang="en-US" dirty="0" smtClean="0"/>
              <a:t>URL: </a:t>
            </a:r>
            <a:r>
              <a:rPr lang="en-US" dirty="0" smtClean="0">
                <a:hlinkClick r:id="rId2"/>
              </a:rPr>
              <a:t>http://your.twapperkeeper.com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Open source </a:t>
            </a:r>
          </a:p>
          <a:p>
            <a:pPr lvl="1"/>
            <a:r>
              <a:rPr lang="en-US" dirty="0" smtClean="0"/>
              <a:t>Run on a local server (i.e., Apache, PHP, MySQL)</a:t>
            </a:r>
          </a:p>
          <a:p>
            <a:pPr lvl="1"/>
            <a:r>
              <a:rPr lang="en-US" dirty="0" smtClean="0"/>
              <a:t>Export raw tweet data in various formats</a:t>
            </a:r>
          </a:p>
          <a:p>
            <a:pPr lvl="2"/>
            <a:r>
              <a:rPr lang="en-US" dirty="0" err="1" smtClean="0"/>
              <a:t>Xls</a:t>
            </a:r>
            <a:r>
              <a:rPr lang="en-US" dirty="0" smtClean="0"/>
              <a:t>, JSON, HTML, RSS, and simple table</a:t>
            </a:r>
          </a:p>
          <a:p>
            <a:pPr lvl="1"/>
            <a:r>
              <a:rPr lang="en-US" dirty="0" smtClean="0"/>
              <a:t>Allow accessing DB tables programmatically…</a:t>
            </a:r>
          </a:p>
          <a:p>
            <a:pPr lvl="2"/>
            <a:r>
              <a:rPr lang="en-US" dirty="0" smtClean="0"/>
              <a:t>Convention for DB table name: z_&lt;archive #&gt;</a:t>
            </a:r>
          </a:p>
          <a:p>
            <a:pPr lvl="2"/>
            <a:r>
              <a:rPr lang="en-US" dirty="0" smtClean="0"/>
              <a:t>E.g., z_1 (first archive created), z_35, etc.</a:t>
            </a: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r>
              <a:rPr lang="en-US" dirty="0" err="1" smtClean="0"/>
              <a:t>YourTwapperKeeper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85800"/>
            <a:ext cx="3588907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www.ctrnet.net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41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Current </a:t>
            </a:r>
            <a:r>
              <a:rPr lang="en-US" sz="3600" dirty="0" smtClean="0">
                <a:solidFill>
                  <a:srgbClr val="92D050"/>
                </a:solidFill>
              </a:rPr>
              <a:t>manual</a:t>
            </a:r>
            <a:r>
              <a:rPr lang="en-US" dirty="0" smtClean="0"/>
              <a:t> practice:</a:t>
            </a:r>
          </a:p>
          <a:p>
            <a:pPr marL="457200" lvl="1" indent="0">
              <a:buNone/>
            </a:pPr>
            <a:r>
              <a:rPr lang="en-US" dirty="0" smtClean="0"/>
              <a:t>1. Manually export tweets in </a:t>
            </a:r>
            <a:r>
              <a:rPr lang="en-US" dirty="0" err="1" smtClean="0"/>
              <a:t>xls</a:t>
            </a:r>
            <a:r>
              <a:rPr lang="en-US" dirty="0" smtClean="0"/>
              <a:t> from </a:t>
            </a:r>
            <a:r>
              <a:rPr lang="en-US" dirty="0" err="1" smtClean="0"/>
              <a:t>yourTwapperKeeper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2. Copy-and-paste tweet texts from </a:t>
            </a:r>
            <a:r>
              <a:rPr lang="en-US" dirty="0" err="1" smtClean="0"/>
              <a:t>xls</a:t>
            </a:r>
            <a:r>
              <a:rPr lang="en-US" dirty="0" smtClean="0"/>
              <a:t> into a text file</a:t>
            </a:r>
          </a:p>
          <a:p>
            <a:pPr marL="457200" lvl="1" indent="0">
              <a:buNone/>
            </a:pPr>
            <a:r>
              <a:rPr lang="en-US" dirty="0" smtClean="0"/>
              <a:t>3. Run a python script on a command prompt window</a:t>
            </a:r>
          </a:p>
          <a:p>
            <a:pPr marL="457200" lvl="1" indent="0">
              <a:buNone/>
            </a:pPr>
            <a:r>
              <a:rPr lang="en-US" dirty="0" smtClean="0"/>
              <a:t>4. Seed list is generated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Seed Generation (1/2) - Current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www.ctrnet.net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6FB11-4802-4DE5-BA79-55ADE573D5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8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3583</TotalTime>
  <Words>870</Words>
  <Application>Microsoft Macintosh PowerPoint</Application>
  <PresentationFormat>On-screen Show (4:3)</PresentationFormat>
  <Paragraphs>177</Paragraphs>
  <Slides>16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Paper</vt:lpstr>
      <vt:lpstr>Document</vt:lpstr>
      <vt:lpstr>Using Twitter for  Seed Extraction</vt:lpstr>
      <vt:lpstr>Outline</vt:lpstr>
      <vt:lpstr>Context: CTRnet Project</vt:lpstr>
      <vt:lpstr>Context: CTRnet Project</vt:lpstr>
      <vt:lpstr>Collections for Natural Disasters  (IA: collections hosted by the Internet Archive; TW: tweet collections)</vt:lpstr>
      <vt:lpstr>Collections for Man-Made Disasters</vt:lpstr>
      <vt:lpstr>CTR Ontology Development</vt:lpstr>
      <vt:lpstr>YourTwapperKeeper</vt:lpstr>
      <vt:lpstr>Seed Generation (1/2) - Current</vt:lpstr>
      <vt:lpstr>Python Script</vt:lpstr>
      <vt:lpstr>Seed Generation (2/2) – In Development</vt:lpstr>
      <vt:lpstr>PowerPoint Presentation</vt:lpstr>
      <vt:lpstr>Another Method</vt:lpstr>
      <vt:lpstr>Upgrading Archiving Process</vt:lpstr>
      <vt:lpstr>We Invite Collaboration!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Twitter for Seed Selection</dc:title>
  <dc:creator>seungwon</dc:creator>
  <cp:lastModifiedBy>CTRnet DLRL</cp:lastModifiedBy>
  <cp:revision>204</cp:revision>
  <dcterms:created xsi:type="dcterms:W3CDTF">2011-10-12T13:20:36Z</dcterms:created>
  <dcterms:modified xsi:type="dcterms:W3CDTF">2011-10-18T17:06:51Z</dcterms:modified>
</cp:coreProperties>
</file>