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1"/>
  </p:notesMasterIdLst>
  <p:sldIdLst>
    <p:sldId id="256" r:id="rId2"/>
    <p:sldId id="300" r:id="rId3"/>
    <p:sldId id="305" r:id="rId4"/>
    <p:sldId id="257" r:id="rId5"/>
    <p:sldId id="306" r:id="rId6"/>
    <p:sldId id="261" r:id="rId7"/>
    <p:sldId id="258" r:id="rId8"/>
    <p:sldId id="260" r:id="rId9"/>
    <p:sldId id="265" r:id="rId10"/>
    <p:sldId id="262" r:id="rId11"/>
    <p:sldId id="316" r:id="rId12"/>
    <p:sldId id="266" r:id="rId13"/>
    <p:sldId id="263" r:id="rId14"/>
    <p:sldId id="267" r:id="rId15"/>
    <p:sldId id="264" r:id="rId16"/>
    <p:sldId id="274" r:id="rId17"/>
    <p:sldId id="303" r:id="rId18"/>
    <p:sldId id="301" r:id="rId19"/>
    <p:sldId id="315" r:id="rId20"/>
    <p:sldId id="287" r:id="rId21"/>
    <p:sldId id="288" r:id="rId22"/>
    <p:sldId id="313" r:id="rId23"/>
    <p:sldId id="290" r:id="rId24"/>
    <p:sldId id="314" r:id="rId25"/>
    <p:sldId id="268" r:id="rId26"/>
    <p:sldId id="272" r:id="rId27"/>
    <p:sldId id="270" r:id="rId28"/>
    <p:sldId id="277" r:id="rId29"/>
    <p:sldId id="276" r:id="rId30"/>
    <p:sldId id="271" r:id="rId31"/>
    <p:sldId id="283" r:id="rId32"/>
    <p:sldId id="295" r:id="rId33"/>
    <p:sldId id="293" r:id="rId34"/>
    <p:sldId id="297" r:id="rId35"/>
    <p:sldId id="308" r:id="rId36"/>
    <p:sldId id="299" r:id="rId37"/>
    <p:sldId id="309" r:id="rId38"/>
    <p:sldId id="310" r:id="rId39"/>
    <p:sldId id="31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2" autoAdjust="0"/>
    <p:restoredTop sz="96655" autoAdjust="0"/>
  </p:normalViewPr>
  <p:slideViewPr>
    <p:cSldViewPr>
      <p:cViewPr>
        <p:scale>
          <a:sx n="75" d="100"/>
          <a:sy n="75" d="100"/>
        </p:scale>
        <p:origin x="-136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5222-8E3F-41F5-B98A-5232C87B392D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82CD-A2B8-4F42-A576-862B75D26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82CD-A2B8-4F42-A576-862B75D262A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82CD-A2B8-4F42-A576-862B75D262A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82CD-A2B8-4F42-A576-862B75D262A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arrows around EVERYTHING.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82CD-A2B8-4F42-A576-862B75D262A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C67D-7BF3-4FC2-B7CC-49D9238AA7D7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18AB-D712-4D36-B507-F7319FDDB9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4495800" cy="44958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6700" dirty="0" smtClean="0"/>
              <a:t>All Aboard!</a:t>
            </a:r>
            <a:br>
              <a:rPr lang="en-US" sz="6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Archive-It  </a:t>
            </a:r>
            <a:br>
              <a:rPr lang="en-US" sz="4900" dirty="0" smtClean="0"/>
            </a:br>
            <a:r>
              <a:rPr lang="en-US" sz="4900" dirty="0" smtClean="0"/>
              <a:t>and the OAI-PMH Metadata Railways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Picture 3" descr="metadata_mail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609600"/>
            <a:ext cx="3710125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Creation </a:t>
            </a:r>
            <a:br>
              <a:rPr lang="en-US" dirty="0" smtClean="0"/>
            </a:br>
            <a:r>
              <a:rPr lang="en-US" dirty="0" smtClean="0"/>
              <a:t>Archive-It Web App</a:t>
            </a:r>
            <a:endParaRPr lang="en-US" dirty="0"/>
          </a:p>
        </p:txBody>
      </p:sp>
      <p:pic>
        <p:nvPicPr>
          <p:cNvPr id="4" name="Content Placeholder 3" descr="Metadata_Creation_WebA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494347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Metadata is entered into the standard 15+ Dublin Core fields  within the Archive-It web app</a:t>
            </a:r>
            <a:endParaRPr lang="en-US" sz="2400" dirty="0"/>
          </a:p>
        </p:txBody>
      </p:sp>
      <p:pic>
        <p:nvPicPr>
          <p:cNvPr id="6" name="Picture 5" descr="Metadata_Creation_WebAp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05000"/>
            <a:ext cx="4957130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Creation </a:t>
            </a:r>
            <a:br>
              <a:rPr lang="en-US" dirty="0" smtClean="0"/>
            </a:br>
            <a:r>
              <a:rPr lang="en-US" dirty="0" smtClean="0"/>
              <a:t>“Opt-In” to OAI-PMH feed</a:t>
            </a:r>
            <a:endParaRPr lang="en-US" dirty="0"/>
          </a:p>
        </p:txBody>
      </p:sp>
      <p:pic>
        <p:nvPicPr>
          <p:cNvPr id="7" name="Picture 6" descr="Opt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62" y="2003513"/>
            <a:ext cx="7996238" cy="69206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To be visible on the OAI-PMH feed, this box must be checked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609600" y="2209800"/>
            <a:ext cx="32004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Route_Ma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265"/>
            <a:ext cx="8229600" cy="4357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</a:t>
            </a:r>
            <a:br>
              <a:rPr lang="en-US" dirty="0" smtClean="0"/>
            </a:br>
            <a:r>
              <a:rPr lang="en-US" dirty="0" smtClean="0"/>
              <a:t>Dissemination</a:t>
            </a:r>
            <a:endParaRPr lang="en-US" dirty="0"/>
          </a:p>
        </p:txBody>
      </p:sp>
      <p:pic>
        <p:nvPicPr>
          <p:cNvPr id="11" name="Picture 10" descr="MetaPap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0025" y="4343400"/>
            <a:ext cx="561975" cy="7334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946400" y="4064000"/>
            <a:ext cx="2362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MetaPap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191000"/>
            <a:ext cx="561975" cy="733425"/>
          </a:xfrm>
          <a:prstGeom prst="rect">
            <a:avLst/>
          </a:prstGeom>
        </p:spPr>
      </p:pic>
      <p:pic>
        <p:nvPicPr>
          <p:cNvPr id="12" name="Picture 11" descr="MetaPap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448175"/>
            <a:ext cx="561975" cy="733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24200" y="3581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Metadata Record Harvest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Dissemination</a:t>
            </a:r>
            <a:br>
              <a:rPr lang="en-US" dirty="0" smtClean="0"/>
            </a:br>
            <a:r>
              <a:rPr lang="en-US" dirty="0" smtClean="0"/>
              <a:t>OAI-PMH XML Feed</a:t>
            </a:r>
            <a:endParaRPr lang="en-US" dirty="0"/>
          </a:p>
        </p:txBody>
      </p:sp>
      <p:pic>
        <p:nvPicPr>
          <p:cNvPr id="8" name="Content Placeholder 7" descr="Metadata_OAI-PMH_XML_F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1"/>
            <a:ext cx="8229600" cy="407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1" y="5867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(Example GetRecord request: </a:t>
            </a:r>
            <a:r>
              <a:rPr lang="en-US" i="1" dirty="0" smtClean="0"/>
              <a:t>http://archive-it.org/oai?verb=GetRecord&amp;metadataPrefix=oai_dc&amp;identifier=http://archive-it.org/collections/2349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oute_Ma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265"/>
            <a:ext cx="8229600" cy="4357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</a:t>
            </a:r>
            <a:br>
              <a:rPr lang="en-US" dirty="0" smtClean="0"/>
            </a:br>
            <a:r>
              <a:rPr lang="en-US" dirty="0" smtClean="0"/>
              <a:t>Discovery</a:t>
            </a:r>
            <a:endParaRPr lang="en-US" dirty="0"/>
          </a:p>
        </p:txBody>
      </p:sp>
      <p:pic>
        <p:nvPicPr>
          <p:cNvPr id="11" name="Picture 10" descr="MetaPap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5225" y="2971800"/>
            <a:ext cx="561975" cy="7334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6858000" y="30480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Discovery</a:t>
            </a:r>
            <a:br>
              <a:rPr lang="en-US" dirty="0" smtClean="0"/>
            </a:br>
            <a:r>
              <a:rPr lang="en-US" dirty="0" smtClean="0"/>
              <a:t>WorldCat Catalog</a:t>
            </a:r>
            <a:endParaRPr lang="en-US" dirty="0"/>
          </a:p>
        </p:txBody>
      </p:sp>
      <p:pic>
        <p:nvPicPr>
          <p:cNvPr id="5" name="Content Placeholder 4" descr="WC_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290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C_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419600"/>
            <a:ext cx="851789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C_subjec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657600"/>
            <a:ext cx="2134951" cy="160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0" y="6474023"/>
            <a:ext cx="6204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http://www.worldcat.org/title/north-africa-the-middle-east-2011/oclc/756767371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Discovery</a:t>
            </a:r>
            <a:br>
              <a:rPr lang="en-US" dirty="0" smtClean="0"/>
            </a:br>
            <a:r>
              <a:rPr lang="en-US" dirty="0" smtClean="0"/>
              <a:t>WorldCat Catalog</a:t>
            </a:r>
            <a:endParaRPr lang="en-US" dirty="0"/>
          </a:p>
        </p:txBody>
      </p:sp>
      <p:pic>
        <p:nvPicPr>
          <p:cNvPr id="5" name="Content Placeholder 4" descr="WC_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290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C_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419600"/>
            <a:ext cx="851789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C_subjec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657600"/>
            <a:ext cx="2134951" cy="160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838200" y="37338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657600"/>
            <a:ext cx="402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link back to the Archive-It collection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676400" y="40386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6474023"/>
            <a:ext cx="6204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http://www.worldcat.org/title/north-africa-the-middle-east-2011/oclc/756767371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oute_Ma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265"/>
            <a:ext cx="8229600" cy="4357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</a:t>
            </a:r>
            <a:br>
              <a:rPr lang="en-US" dirty="0" smtClean="0"/>
            </a:br>
            <a:r>
              <a:rPr lang="en-US" dirty="0" smtClean="0"/>
              <a:t>Access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2667000"/>
            <a:ext cx="4648200" cy="6096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Access</a:t>
            </a:r>
            <a:br>
              <a:rPr lang="en-US" dirty="0" smtClean="0"/>
            </a:br>
            <a:r>
              <a:rPr lang="en-US" dirty="0" smtClean="0"/>
              <a:t>And back to Archive-It!</a:t>
            </a:r>
            <a:endParaRPr lang="en-US" dirty="0"/>
          </a:p>
        </p:txBody>
      </p:sp>
      <p:pic>
        <p:nvPicPr>
          <p:cNvPr id="4" name="Content Placeholder 3" descr="Return_to_ArchiveIt_NorthAf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0515"/>
            <a:ext cx="8229600" cy="4165333"/>
          </a:xfrm>
        </p:spPr>
      </p:pic>
      <p:sp>
        <p:nvSpPr>
          <p:cNvPr id="5" name="Rectangle 4"/>
          <p:cNvSpPr/>
          <p:nvPr/>
        </p:nvSpPr>
        <p:spPr>
          <a:xfrm>
            <a:off x="2286000" y="6059269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http://archive-it.org/public/collection.html?id=2349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600200" y="3048000"/>
            <a:ext cx="2133600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Record Harvesting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Overview of the OAI-PMH protocol</a:t>
            </a:r>
          </a:p>
          <a:p>
            <a:pPr lvl="1"/>
            <a:r>
              <a:rPr lang="en-US" dirty="0" smtClean="0"/>
              <a:t>The “</a:t>
            </a:r>
            <a:r>
              <a:rPr lang="en-US" dirty="0"/>
              <a:t>M</a:t>
            </a:r>
            <a:r>
              <a:rPr lang="en-US" dirty="0" smtClean="0"/>
              <a:t>etadata Route”: </a:t>
            </a:r>
            <a:r>
              <a:rPr lang="en-US" dirty="0" smtClean="0"/>
              <a:t>metadata records </a:t>
            </a:r>
            <a:r>
              <a:rPr lang="en-US" dirty="0" smtClean="0"/>
              <a:t>from Creation to Access</a:t>
            </a:r>
          </a:p>
          <a:p>
            <a:pPr lvl="1"/>
            <a:r>
              <a:rPr lang="en-US" dirty="0" smtClean="0"/>
              <a:t>Record Harvesting</a:t>
            </a:r>
          </a:p>
          <a:p>
            <a:pPr lvl="1"/>
            <a:r>
              <a:rPr lang="en-US" dirty="0" smtClean="0"/>
              <a:t>Field Mapping</a:t>
            </a:r>
          </a:p>
          <a:p>
            <a:pPr lvl="1"/>
            <a:r>
              <a:rPr lang="en-US" dirty="0" smtClean="0"/>
              <a:t>Structure of the Archive-It OAI-PMH server</a:t>
            </a:r>
          </a:p>
          <a:p>
            <a:pPr lvl="1"/>
            <a:r>
              <a:rPr lang="en-US" dirty="0" smtClean="0"/>
              <a:t>Sets</a:t>
            </a:r>
            <a:endParaRPr lang="en-US" dirty="0" smtClean="0"/>
          </a:p>
          <a:p>
            <a:pPr lvl="1"/>
            <a:r>
              <a:rPr lang="en-US" dirty="0" smtClean="0"/>
              <a:t>Moving Forward...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OAI-PMH is based on the HTTP and XML protocols</a:t>
            </a:r>
          </a:p>
          <a:p>
            <a:endParaRPr lang="en-US" dirty="0" smtClean="0"/>
          </a:p>
          <a:p>
            <a:r>
              <a:rPr lang="en-US" dirty="0" smtClean="0"/>
              <a:t>Uses 6 main request types:</a:t>
            </a:r>
          </a:p>
          <a:p>
            <a:pPr lvl="1"/>
            <a:r>
              <a:rPr lang="en-US" dirty="0" smtClean="0"/>
              <a:t>Identify</a:t>
            </a:r>
            <a:br>
              <a:rPr lang="en-US" dirty="0" smtClean="0"/>
            </a:br>
            <a:r>
              <a:rPr lang="en-US" dirty="0" smtClean="0"/>
              <a:t>ListMetadataFormats</a:t>
            </a:r>
            <a:br>
              <a:rPr lang="en-US" dirty="0" smtClean="0"/>
            </a:br>
            <a:r>
              <a:rPr lang="en-US" dirty="0" smtClean="0"/>
              <a:t>ListSets</a:t>
            </a:r>
            <a:br>
              <a:rPr lang="en-US" dirty="0" smtClean="0"/>
            </a:br>
            <a:r>
              <a:rPr lang="en-US" dirty="0" smtClean="0"/>
              <a:t>ListIdentifiers</a:t>
            </a:r>
            <a:br>
              <a:rPr lang="en-US" dirty="0" smtClean="0"/>
            </a:br>
            <a:r>
              <a:rPr lang="en-US" dirty="0" smtClean="0"/>
              <a:t>ListRecords</a:t>
            </a:r>
            <a:br>
              <a:rPr lang="en-US" dirty="0" smtClean="0"/>
            </a:br>
            <a:r>
              <a:rPr lang="en-US" dirty="0" smtClean="0"/>
              <a:t>GetRecord</a:t>
            </a:r>
          </a:p>
          <a:p>
            <a:endParaRPr lang="en-US" dirty="0" smtClean="0"/>
          </a:p>
          <a:p>
            <a:r>
              <a:rPr lang="en-US" dirty="0" smtClean="0"/>
              <a:t>More detailed explanation of each in online documentation</a:t>
            </a:r>
          </a:p>
          <a:p>
            <a:endParaRPr lang="en-US" dirty="0" smtClean="0"/>
          </a:p>
          <a:p>
            <a:r>
              <a:rPr lang="en-US" dirty="0" smtClean="0"/>
              <a:t>These request</a:t>
            </a:r>
            <a:r>
              <a:rPr lang="en-US" dirty="0"/>
              <a:t> </a:t>
            </a:r>
            <a:r>
              <a:rPr lang="en-US" dirty="0" smtClean="0"/>
              <a:t>types are appended to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base </a:t>
            </a:r>
            <a:r>
              <a:rPr lang="en-US" dirty="0" smtClean="0"/>
              <a:t>URL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Archive-It: </a:t>
            </a:r>
            <a:r>
              <a:rPr lang="en-US" dirty="0" smtClean="0">
                <a:solidFill>
                  <a:srgbClr val="FFC000"/>
                </a:solidFill>
              </a:rPr>
              <a:t>http://archive-it.org/oai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</a:t>
            </a:r>
            <a:r>
              <a:rPr lang="en-US" dirty="0" smtClean="0"/>
              <a:t>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 “GetRecord” request: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http://archive-it.org/oai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92D050"/>
                </a:solidFill>
              </a:rPr>
              <a:t>verb=GetRecord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00B0F0"/>
                </a:solidFill>
              </a:rPr>
              <a:t>metadataPrefix=oai_dc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7030A0"/>
                </a:solidFill>
              </a:rPr>
              <a:t>identifier=http://archive-it.org/collections/2349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archive-it.org/oai</a:t>
            </a:r>
          </a:p>
          <a:p>
            <a:pPr lvl="1"/>
            <a:r>
              <a:rPr lang="en-US" dirty="0" smtClean="0"/>
              <a:t>The Base URL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verb=GetRecord</a:t>
            </a:r>
          </a:p>
          <a:p>
            <a:pPr lvl="1"/>
            <a:r>
              <a:rPr lang="en-US" dirty="0" smtClean="0"/>
              <a:t>...return a single record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metadataPrefix=oai_dc</a:t>
            </a:r>
          </a:p>
          <a:p>
            <a:pPr lvl="1"/>
            <a:r>
              <a:rPr lang="en-US" dirty="0" smtClean="0"/>
              <a:t>...in the oai_dc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D</a:t>
            </a:r>
            <a:r>
              <a:rPr lang="en-US" dirty="0" smtClean="0"/>
              <a:t>ublin </a:t>
            </a:r>
            <a:r>
              <a:rPr lang="en-US" dirty="0"/>
              <a:t>C</a:t>
            </a:r>
            <a:r>
              <a:rPr lang="en-US" dirty="0" smtClean="0"/>
              <a:t>ore) format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identifier=http://archive-it.org/collections/2349</a:t>
            </a:r>
          </a:p>
          <a:p>
            <a:pPr lvl="1"/>
            <a:r>
              <a:rPr lang="en-US" dirty="0" smtClean="0"/>
              <a:t>...with the identifier “http://archive-it.org/collections/2349”</a:t>
            </a:r>
          </a:p>
          <a:p>
            <a:pPr lvl="1"/>
            <a:r>
              <a:rPr lang="en-US" dirty="0" smtClean="0"/>
              <a:t>this is also conveniently the URL to the collection public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 </a:t>
            </a:r>
            <a:r>
              <a:rPr lang="en-US" dirty="0" smtClean="0"/>
              <a:t>Harvesting</a:t>
            </a:r>
            <a:endParaRPr lang="en-US" dirty="0"/>
          </a:p>
        </p:txBody>
      </p:sp>
      <p:pic>
        <p:nvPicPr>
          <p:cNvPr id="8" name="Content Placeholder 7" descr="Metadata_OAI-PMH_XML_F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1"/>
            <a:ext cx="8229600" cy="407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1" y="5867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(Example GetRecord request: http://archive-it.org/oai?verb=GetRecord&amp;metadataPrefix=oai_dc&amp;identifier=http://archive-it.org/collections/2349)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adata_mail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3710125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1828800"/>
            <a:ext cx="143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Collection</a:t>
            </a:r>
          </a:p>
          <a:p>
            <a:r>
              <a:rPr lang="en-US" sz="2400" dirty="0" smtClean="0"/>
              <a:t>Metadata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803402" y="2209800"/>
            <a:ext cx="1463798" cy="34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 smtClean="0"/>
              <a:t>Mapping</a:t>
            </a:r>
            <a:br>
              <a:rPr lang="en-US" dirty="0" smtClean="0"/>
            </a:br>
            <a:r>
              <a:rPr lang="en-US" sz="3600" dirty="0" smtClean="0"/>
              <a:t>(or, How did </a:t>
            </a:r>
            <a:r>
              <a:rPr lang="en-US" sz="3600" i="1" dirty="0" smtClean="0"/>
              <a:t>that</a:t>
            </a:r>
            <a:r>
              <a:rPr lang="en-US" sz="3600" dirty="0" smtClean="0"/>
              <a:t> get </a:t>
            </a:r>
            <a:r>
              <a:rPr lang="en-US" sz="3600" i="1" dirty="0" smtClean="0"/>
              <a:t>there</a:t>
            </a:r>
            <a:r>
              <a:rPr lang="en-US" sz="3600" dirty="0" smtClean="0"/>
              <a:t>?)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Mapping</a:t>
            </a:r>
            <a:endParaRPr lang="en-US" dirty="0"/>
          </a:p>
        </p:txBody>
      </p:sp>
      <p:pic>
        <p:nvPicPr>
          <p:cNvPr id="4" name="Picture 3" descr="Relationshi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05000"/>
            <a:ext cx="5619750" cy="942975"/>
          </a:xfrm>
          <a:prstGeom prst="rect">
            <a:avLst/>
          </a:prstGeom>
        </p:spPr>
      </p:pic>
      <p:pic>
        <p:nvPicPr>
          <p:cNvPr id="5" name="Picture 4" descr="Relationshi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10000"/>
            <a:ext cx="3876675" cy="371475"/>
          </a:xfrm>
          <a:prstGeom prst="rect">
            <a:avLst/>
          </a:prstGeom>
        </p:spPr>
      </p:pic>
      <p:pic>
        <p:nvPicPr>
          <p:cNvPr id="6" name="Picture 5" descr="Relationshi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5181600"/>
            <a:ext cx="6829425" cy="8001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219200" y="3124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638300" y="46101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1524000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Archive-It Metadata Entry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295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Archive-It OAI-PMH XML feed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876800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OCLC WorldCat Catalog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3000" y="2286000"/>
            <a:ext cx="39624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6550" y="3829050"/>
            <a:ext cx="3657600" cy="152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54200" y="5238750"/>
            <a:ext cx="30988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43000" y="2552704"/>
            <a:ext cx="39624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04963" y="4019548"/>
            <a:ext cx="2438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28800" y="5562600"/>
            <a:ext cx="457200" cy="1295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47024" y="5562600"/>
            <a:ext cx="587375" cy="1295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Field </a:t>
            </a:r>
            <a:r>
              <a:rPr lang="en-US" dirty="0" smtClean="0">
                <a:sym typeface="Wingdings" pitchFamily="2" charset="2"/>
              </a:rPr>
              <a:t>Mapping: </a:t>
            </a:r>
            <a:r>
              <a:rPr lang="en-US" dirty="0" smtClean="0">
                <a:sym typeface="Wingdings" pitchFamily="2" charset="2"/>
              </a:rPr>
              <a:t>WorldCat Catalog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229600" cy="54864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Archive-It/OAI-PMH</a:t>
                      </a:r>
                      <a:r>
                        <a:rPr lang="en-US" baseline="0" dirty="0" smtClean="0"/>
                        <a:t> Dublin Core fields</a:t>
                      </a:r>
                      <a:endParaRPr lang="en-US" b="1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WorldCat Catalog Fields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&lt;title&gt;</a:t>
                      </a:r>
                      <a:endParaRPr lang="en-US" b="0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&lt;creator&gt;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&lt;subject&gt;</a:t>
                      </a:r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Fields (on right</a:t>
                      </a:r>
                      <a:r>
                        <a:rPr lang="en-US" baseline="0" dirty="0" smtClean="0"/>
                        <a:t> &amp; bottom)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&lt;description&gt;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Summary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&lt;publisher&gt;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Publisher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&lt;contributor&gt;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Contributor(s)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&lt;date&gt;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 (located after</a:t>
                      </a:r>
                      <a:r>
                        <a:rPr lang="en-US" baseline="0" dirty="0" smtClean="0"/>
                        <a:t> Publisher)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&lt;type&gt;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Pre-populated</a:t>
                      </a:r>
                      <a:r>
                        <a:rPr lang="en-US" baseline="0" dirty="0" smtClean="0"/>
                        <a:t> as “Archival Material”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&lt;format&gt;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identifier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Archive-It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URL 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  <a:sym typeface="Wingdings" pitchFamily="2" charset="2"/>
                        </a:rPr>
                        <a:t>--&gt; “view online” link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&lt;source&gt;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&lt;relation&gt;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&lt;coverage&gt;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&lt;rights&gt;</a:t>
                      </a:r>
                      <a:endParaRPr lang="en-US" dirty="0"/>
                    </a:p>
                  </a:txBody>
                  <a:tcPr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 smtClean="0"/>
              <a:t>Mapping: </a:t>
            </a:r>
            <a:r>
              <a:rPr lang="en-US" dirty="0" smtClean="0"/>
              <a:t>&lt;identifier&gt;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utilize the “</a:t>
            </a:r>
            <a:r>
              <a:rPr lang="en-US" dirty="0" smtClean="0">
                <a:solidFill>
                  <a:srgbClr val="FFC000"/>
                </a:solidFill>
              </a:rPr>
              <a:t>Identifier</a:t>
            </a:r>
            <a:r>
              <a:rPr lang="en-US" dirty="0" smtClean="0"/>
              <a:t>” field, from the collection level Dublin Core metadata, to append the unique URL of your collection to the OAI-PMH metadata record</a:t>
            </a:r>
          </a:p>
          <a:p>
            <a:endParaRPr lang="en-US" dirty="0" smtClean="0"/>
          </a:p>
          <a:p>
            <a:r>
              <a:rPr lang="en-US" dirty="0" smtClean="0"/>
              <a:t>Providing a URL </a:t>
            </a:r>
            <a:r>
              <a:rPr lang="en-US" i="1" dirty="0" smtClean="0"/>
              <a:t>back</a:t>
            </a:r>
            <a:r>
              <a:rPr lang="en-US" dirty="0" smtClean="0"/>
              <a:t> to the original record (in our case, the Archive-It web collection) is central to the philosophy and functionality of OAI-PMH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Mapping: Moral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While creating collection level metadata, think ahead to how these fields will be “mapped” to a record display in aggregators like the WorldCat catalog</a:t>
            </a:r>
          </a:p>
          <a:p>
            <a:endParaRPr lang="en-US" dirty="0" smtClean="0"/>
          </a:p>
          <a:p>
            <a:r>
              <a:rPr lang="en-US" dirty="0" smtClean="0"/>
              <a:t>Consult Best Practices in metadata creation:</a:t>
            </a:r>
          </a:p>
          <a:p>
            <a:pPr lvl="1"/>
            <a:r>
              <a:rPr lang="en-US" dirty="0" smtClean="0"/>
              <a:t>Great OCLC article about creating “shareable” metadata: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www.oclc.org/gateway/support/best_practices.pdf</a:t>
            </a:r>
          </a:p>
          <a:p>
            <a:pPr lvl="1"/>
            <a:r>
              <a:rPr lang="en-US" dirty="0" smtClean="0"/>
              <a:t>breakdown of Dublin Core elements: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http://dublincore.org/documents/usageguide/elements.shtml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OAI-PMH Server Structure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OAI-PMH Overview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Solr based </a:t>
            </a:r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4" name="Content Placeholder 3" descr="OAI_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119938" cy="4930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a SOLR based </a:t>
            </a:r>
            <a:br>
              <a:rPr lang="en-US" dirty="0" smtClean="0"/>
            </a:br>
            <a:r>
              <a:rPr lang="en-US" dirty="0" smtClean="0"/>
              <a:t>OAI-PMH server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Dynamically updated?  It </a:t>
            </a:r>
            <a:r>
              <a:rPr lang="en-US" u="sng" dirty="0" smtClean="0"/>
              <a:t>is</a:t>
            </a:r>
            <a:r>
              <a:rPr lang="en-US" dirty="0" smtClean="0"/>
              <a:t> the database index!</a:t>
            </a:r>
          </a:p>
          <a:p>
            <a:pPr lvl="1"/>
            <a:r>
              <a:rPr lang="en-US" dirty="0" smtClean="0"/>
              <a:t>Update collection level metadata, </a:t>
            </a:r>
            <a:r>
              <a:rPr lang="en-US" dirty="0" smtClean="0"/>
              <a:t>reflected in OAI-PMH fee immediately</a:t>
            </a:r>
            <a:endParaRPr lang="en-US" dirty="0" smtClean="0"/>
          </a:p>
          <a:p>
            <a:pPr lvl="1"/>
            <a:r>
              <a:rPr lang="en-US" dirty="0" smtClean="0"/>
              <a:t>Solr central to the Archive-It platform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 stand-alone, 3</a:t>
            </a:r>
            <a:r>
              <a:rPr lang="en-US" baseline="30000" dirty="0" smtClean="0"/>
              <a:t>rd</a:t>
            </a:r>
            <a:r>
              <a:rPr lang="en-US" dirty="0" smtClean="0"/>
              <a:t> party software requiring maintenance or updates</a:t>
            </a:r>
          </a:p>
          <a:p>
            <a:pPr lvl="1"/>
            <a:r>
              <a:rPr lang="en-US" dirty="0" smtClean="0"/>
              <a:t>the XSLT stylesheets and servlet wrapper developed </a:t>
            </a:r>
            <a:br>
              <a:rPr lang="en-US" dirty="0" smtClean="0"/>
            </a:br>
            <a:r>
              <a:rPr lang="en-US" dirty="0" smtClean="0"/>
              <a:t>in-house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And it’s 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Sets</a:t>
            </a:r>
            <a:endParaRPr lang="en-US" dirty="0"/>
          </a:p>
        </p:txBody>
      </p:sp>
      <p:pic>
        <p:nvPicPr>
          <p:cNvPr id="5" name="Picture 4" descr="ListS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244600"/>
            <a:ext cx="4181475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47167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urrently</a:t>
            </a:r>
            <a:r>
              <a:rPr lang="en-US" dirty="0" smtClean="0"/>
              <a:t>, sets are automatically generated only at the partner / organization level</a:t>
            </a:r>
          </a:p>
          <a:p>
            <a:pPr lvl="1"/>
            <a:r>
              <a:rPr lang="en-US" dirty="0" smtClean="0"/>
              <a:t>ability to export all collection level metadata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coupled with the ability to “crosswalk” from one metadata schema to another </a:t>
            </a:r>
            <a:r>
              <a:rPr lang="en-US" dirty="0" smtClean="0"/>
              <a:t>–MARCXML </a:t>
            </a:r>
            <a:r>
              <a:rPr lang="en-US" dirty="0" smtClean="0"/>
              <a:t>for example - this would facilitate </a:t>
            </a:r>
            <a:r>
              <a:rPr lang="en-US" dirty="0" smtClean="0"/>
              <a:t>adding collection </a:t>
            </a:r>
            <a:r>
              <a:rPr lang="en-US" dirty="0" smtClean="0"/>
              <a:t>records to local </a:t>
            </a:r>
            <a:r>
              <a:rPr lang="en-US" dirty="0" smtClean="0"/>
              <a:t>catalogs</a:t>
            </a:r>
          </a:p>
          <a:p>
            <a:endParaRPr lang="en-US" dirty="0" smtClean="0"/>
          </a:p>
          <a:p>
            <a:r>
              <a:rPr lang="en-US" dirty="0" smtClean="0"/>
              <a:t>records </a:t>
            </a:r>
            <a:r>
              <a:rPr lang="en-US" u="sng" dirty="0" smtClean="0"/>
              <a:t>can</a:t>
            </a:r>
            <a:r>
              <a:rPr lang="en-US" dirty="0" smtClean="0"/>
              <a:t> belong to multiple sets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MARCXML / MARC21 example</a:t>
            </a:r>
            <a:endParaRPr lang="en-US" dirty="0"/>
          </a:p>
        </p:txBody>
      </p:sp>
      <p:pic>
        <p:nvPicPr>
          <p:cNvPr id="4" name="Content Placeholder 3" descr="MARCXML_exa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02291"/>
            <a:ext cx="8229600" cy="3017309"/>
          </a:xfr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8001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http://archive-it.org/oai?verb=GetRecord&amp;metadataPrefix=</a:t>
            </a:r>
            <a:r>
              <a:rPr lang="en-US" sz="2000" dirty="0" smtClean="0">
                <a:solidFill>
                  <a:srgbClr val="FFC000"/>
                </a:solidFill>
              </a:rPr>
              <a:t>oai_marc21</a:t>
            </a:r>
            <a:r>
              <a:rPr lang="en-US" sz="2000" dirty="0" smtClean="0"/>
              <a:t>&amp;identifier=http://archive-it.org/collections/2349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Change the Metadata Prefix from “oai_dc” </a:t>
            </a:r>
            <a:r>
              <a:rPr lang="en-US" sz="2000" dirty="0" smtClean="0">
                <a:sym typeface="Wingdings" pitchFamily="2" charset="2"/>
              </a:rPr>
              <a:t>--&gt; “oai_marc21”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Working to add more metadata formats: MODS, EAD, METS...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Moving </a:t>
            </a:r>
            <a:r>
              <a:rPr lang="en-US" dirty="0" smtClean="0"/>
              <a:t>Forward...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WorldCat Update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default </a:t>
            </a:r>
            <a:r>
              <a:rPr lang="en-US" dirty="0" smtClean="0"/>
              <a:t>update schedule </a:t>
            </a:r>
            <a:r>
              <a:rPr lang="en-US" dirty="0" smtClean="0"/>
              <a:t>has been set to </a:t>
            </a:r>
            <a:r>
              <a:rPr lang="en-US" u="sng" dirty="0" smtClean="0"/>
              <a:t>monthly</a:t>
            </a:r>
          </a:p>
          <a:p>
            <a:pPr lvl="1"/>
            <a:r>
              <a:rPr lang="en-US" dirty="0" smtClean="0"/>
              <a:t>“opted-in” collections will appear, “opted-out” will be removed, and changes will be reflected</a:t>
            </a:r>
          </a:p>
          <a:p>
            <a:endParaRPr lang="en-US" dirty="0" smtClean="0"/>
          </a:p>
          <a:p>
            <a:r>
              <a:rPr lang="en-US" dirty="0" smtClean="0"/>
              <a:t>a “sync-now” option is available</a:t>
            </a:r>
          </a:p>
          <a:p>
            <a:pPr lvl="1"/>
            <a:r>
              <a:rPr lang="en-US" dirty="0" smtClean="0"/>
              <a:t>but can only be performed by Archive-It partner specialists</a:t>
            </a:r>
          </a:p>
          <a:p>
            <a:pPr lvl="1"/>
            <a:r>
              <a:rPr lang="en-US" dirty="0" smtClean="0"/>
              <a:t>is repository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Level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 have expressed interest in Seed level metadata being exposed to the OAI-PMH feed and the WorldCat catalog</a:t>
            </a:r>
          </a:p>
          <a:p>
            <a:pPr lvl="1"/>
            <a:r>
              <a:rPr lang="en-US" dirty="0" smtClean="0"/>
              <a:t>currently looking into this possibility</a:t>
            </a:r>
          </a:p>
          <a:p>
            <a:endParaRPr lang="en-US" dirty="0" smtClean="0"/>
          </a:p>
          <a:p>
            <a:r>
              <a:rPr lang="en-US" dirty="0" smtClean="0"/>
              <a:t>Would the metadata record point back to the seed URL in the </a:t>
            </a:r>
            <a:r>
              <a:rPr lang="en-US" dirty="0" smtClean="0"/>
              <a:t>Wayback</a:t>
            </a:r>
            <a:r>
              <a:rPr lang="en-US" dirty="0" smtClean="0"/>
              <a:t> Machine? or public collection page?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-the Archive-It team, Graham Hukill,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OAI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C000"/>
                </a:solidFill>
              </a:rPr>
              <a:t>PMH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Open Archives Initiative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“...develops and promotes interoperability standards that aim to facilitate the efficient dissemination of content.”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OAI-PMH (Open Archives Initiative – Protocol for Metadata Harvesting):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“...defines a mechanism for harvesting records containing metadata from repositories.”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OAI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C000"/>
                </a:solidFill>
              </a:rPr>
              <a:t>PMH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Open Archives Initiative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“...develops and promotes interoperability standards that aim to facilitate the efficient dissemination of content.”</a:t>
            </a:r>
          </a:p>
          <a:p>
            <a:endParaRPr lang="en-US" dirty="0" smtClean="0"/>
          </a:p>
          <a:p>
            <a:r>
              <a:rPr lang="en-US" dirty="0" smtClean="0"/>
              <a:t>OAI-PMH (Open Archives Initiative – </a:t>
            </a:r>
            <a:r>
              <a:rPr lang="en-US" dirty="0" smtClean="0">
                <a:solidFill>
                  <a:srgbClr val="FFC000"/>
                </a:solidFill>
              </a:rPr>
              <a:t>Protocol for Metadata Harvesting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smtClean="0"/>
              <a:t>“...defines a mechanism for harvesting records containing metadata from repositories.”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OAI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C000"/>
                </a:solidFill>
              </a:rPr>
              <a:t>PMH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Open Archives Initiative: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“...develops and promotes </a:t>
            </a:r>
            <a:r>
              <a:rPr lang="en-US" dirty="0" smtClean="0"/>
              <a:t>interoperability standards </a:t>
            </a:r>
            <a:r>
              <a:rPr lang="en-US" dirty="0" smtClean="0">
                <a:solidFill>
                  <a:schemeClr val="bg1"/>
                </a:solidFill>
              </a:rPr>
              <a:t>that aim to facilitate the efficient dissemination of content.”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OAI-PMH (Open Archives Initiative – Protocol for Metadata Harvesting):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“...defines a mechanism </a:t>
            </a:r>
            <a:r>
              <a:rPr lang="en-US" dirty="0" smtClean="0"/>
              <a:t>for harvesting </a:t>
            </a:r>
            <a:r>
              <a:rPr lang="en-US" dirty="0" smtClean="0">
                <a:solidFill>
                  <a:schemeClr val="bg1"/>
                </a:solidFill>
              </a:rPr>
              <a:t>records containing </a:t>
            </a:r>
            <a:r>
              <a:rPr lang="en-US" dirty="0" smtClean="0"/>
              <a:t>metadata from repositories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OAI-PMH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Data Providers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“...maintains one or more repositories (web servers) that support the OAI-PMH as a means of exposing metadata.”</a:t>
            </a:r>
          </a:p>
          <a:p>
            <a:pPr lvl="1"/>
            <a:r>
              <a:rPr lang="en-US" dirty="0" smtClean="0"/>
              <a:t>Archive-IT, Libraries, Data Repositories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C000"/>
                </a:solidFill>
              </a:rPr>
              <a:t>Service Providers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“...issues OAI-PMH requests to data providers and uses the metadata as a basis for building value-added services.”</a:t>
            </a:r>
          </a:p>
          <a:p>
            <a:pPr lvl="1"/>
            <a:r>
              <a:rPr lang="en-US" dirty="0" smtClean="0"/>
              <a:t>think </a:t>
            </a:r>
            <a:r>
              <a:rPr lang="en-US" dirty="0" smtClean="0">
                <a:sym typeface="Wingdings" pitchFamily="2" charset="2"/>
              </a:rPr>
              <a:t>OCLC’s WorldCat catalog 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OAI-PMH Metadata Route</a:t>
            </a:r>
            <a:endParaRPr lang="en-US" dirty="0"/>
          </a:p>
        </p:txBody>
      </p:sp>
      <p:pic>
        <p:nvPicPr>
          <p:cNvPr id="5" name="Content Placeholder 4" descr="Route_Map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84265"/>
            <a:ext cx="8229600" cy="4357833"/>
          </a:xfr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447800" y="2743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1562100" y="3924300"/>
            <a:ext cx="838200" cy="1524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90800" y="4191000"/>
            <a:ext cx="2895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972300" y="30861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667000" y="2667000"/>
            <a:ext cx="4648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Route: </a:t>
            </a:r>
            <a:br>
              <a:rPr lang="en-US" dirty="0" smtClean="0"/>
            </a:br>
            <a:r>
              <a:rPr lang="en-US" dirty="0" smtClean="0"/>
              <a:t>Creation</a:t>
            </a:r>
            <a:endParaRPr lang="en-US" dirty="0"/>
          </a:p>
        </p:txBody>
      </p:sp>
      <p:pic>
        <p:nvPicPr>
          <p:cNvPr id="7" name="Content Placeholder 6" descr="Route_Ma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265"/>
            <a:ext cx="8229600" cy="4357833"/>
          </a:xfrm>
        </p:spPr>
      </p:pic>
      <p:pic>
        <p:nvPicPr>
          <p:cNvPr id="11" name="Picture 10" descr="MetaPap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438400"/>
            <a:ext cx="561975" cy="7334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1638300" y="27813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562100" y="3924300"/>
            <a:ext cx="914400" cy="762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Font typeface="Arial" pitchFamily="34" charset="0"/>
          <a:buChar char="•"/>
          <a:defRPr sz="2400" dirty="0" smtClean="0">
            <a:sym typeface="Wingdings" pitchFamily="2" charset="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707</Words>
  <Application>Microsoft Office PowerPoint</Application>
  <PresentationFormat>On-screen Show (4:3)</PresentationFormat>
  <Paragraphs>174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All Aboard!  Archive-It   and the OAI-PMH Metadata Railways </vt:lpstr>
      <vt:lpstr>All Aboard!</vt:lpstr>
      <vt:lpstr>OAI-PMH Overview</vt:lpstr>
      <vt:lpstr>OAI-PMH Overview</vt:lpstr>
      <vt:lpstr>OAI-PMH Overview</vt:lpstr>
      <vt:lpstr>OAI-PMH Overview</vt:lpstr>
      <vt:lpstr>OAI-PMH Overview</vt:lpstr>
      <vt:lpstr>The OAI-PMH Metadata Route</vt:lpstr>
      <vt:lpstr>Metadata Route:  Creation</vt:lpstr>
      <vt:lpstr>Metadata Route: Creation  Archive-It Web App</vt:lpstr>
      <vt:lpstr>Metadata Route: Creation  “Opt-In” to OAI-PMH feed</vt:lpstr>
      <vt:lpstr>Metadata Route:  Dissemination</vt:lpstr>
      <vt:lpstr>Metadata Route: Dissemination OAI-PMH XML Feed</vt:lpstr>
      <vt:lpstr>Metadata Route: Discovery</vt:lpstr>
      <vt:lpstr>Metadata Route: Discovery WorldCat Catalog</vt:lpstr>
      <vt:lpstr>Metadata Route: Discovery WorldCat Catalog</vt:lpstr>
      <vt:lpstr>Metadata Route: Access</vt:lpstr>
      <vt:lpstr>Metadata Route: Access And back to Archive-It!</vt:lpstr>
      <vt:lpstr>Record Harvesting</vt:lpstr>
      <vt:lpstr>Record Harvesting</vt:lpstr>
      <vt:lpstr>Record Harvesting</vt:lpstr>
      <vt:lpstr>Record Harvesting</vt:lpstr>
      <vt:lpstr>Slide 23</vt:lpstr>
      <vt:lpstr>Field Mapping (or, How did that get there?)</vt:lpstr>
      <vt:lpstr>Field Mapping</vt:lpstr>
      <vt:lpstr>Field Mapping: WorldCat Catalog</vt:lpstr>
      <vt:lpstr>Field Mapping: &lt;identifier&gt; </vt:lpstr>
      <vt:lpstr>Field Mapping: Moral of the Story</vt:lpstr>
      <vt:lpstr>OAI-PMH Server Structure</vt:lpstr>
      <vt:lpstr>A Solr based approach</vt:lpstr>
      <vt:lpstr>Benefits of a SOLR based  OAI-PMH server </vt:lpstr>
      <vt:lpstr>Sets</vt:lpstr>
      <vt:lpstr>Sets</vt:lpstr>
      <vt:lpstr>Sets</vt:lpstr>
      <vt:lpstr>MARCXML / MARC21 example</vt:lpstr>
      <vt:lpstr>Moving Forward...</vt:lpstr>
      <vt:lpstr>OCLC WorldCat Update Frequency</vt:lpstr>
      <vt:lpstr>Seed Level Metadata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 Hukill</dc:creator>
  <cp:lastModifiedBy>Graham Hukill</cp:lastModifiedBy>
  <cp:revision>313</cp:revision>
  <dcterms:created xsi:type="dcterms:W3CDTF">2011-10-13T22:53:23Z</dcterms:created>
  <dcterms:modified xsi:type="dcterms:W3CDTF">2011-10-19T04:16:40Z</dcterms:modified>
</cp:coreProperties>
</file>