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1"/>
  </p:notesMasterIdLst>
  <p:sldIdLst>
    <p:sldId id="256" r:id="rId2"/>
    <p:sldId id="300" r:id="rId3"/>
    <p:sldId id="305" r:id="rId4"/>
    <p:sldId id="257" r:id="rId5"/>
    <p:sldId id="306" r:id="rId6"/>
    <p:sldId id="261" r:id="rId7"/>
    <p:sldId id="258" r:id="rId8"/>
    <p:sldId id="260" r:id="rId9"/>
    <p:sldId id="265" r:id="rId10"/>
    <p:sldId id="262" r:id="rId11"/>
    <p:sldId id="316" r:id="rId12"/>
    <p:sldId id="266" r:id="rId13"/>
    <p:sldId id="263" r:id="rId14"/>
    <p:sldId id="267" r:id="rId15"/>
    <p:sldId id="264" r:id="rId16"/>
    <p:sldId id="274" r:id="rId17"/>
    <p:sldId id="303" r:id="rId18"/>
    <p:sldId id="301" r:id="rId19"/>
    <p:sldId id="315" r:id="rId20"/>
    <p:sldId id="287" r:id="rId21"/>
    <p:sldId id="288" r:id="rId22"/>
    <p:sldId id="313" r:id="rId23"/>
    <p:sldId id="290" r:id="rId24"/>
    <p:sldId id="314" r:id="rId25"/>
    <p:sldId id="268" r:id="rId26"/>
    <p:sldId id="272" r:id="rId27"/>
    <p:sldId id="270" r:id="rId28"/>
    <p:sldId id="277" r:id="rId29"/>
    <p:sldId id="276" r:id="rId30"/>
    <p:sldId id="271" r:id="rId31"/>
    <p:sldId id="283" r:id="rId32"/>
    <p:sldId id="295" r:id="rId33"/>
    <p:sldId id="293" r:id="rId34"/>
    <p:sldId id="297" r:id="rId35"/>
    <p:sldId id="308" r:id="rId36"/>
    <p:sldId id="299" r:id="rId37"/>
    <p:sldId id="309" r:id="rId38"/>
    <p:sldId id="310" r:id="rId39"/>
    <p:sldId id="312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42" autoAdjust="0"/>
    <p:restoredTop sz="96655" autoAdjust="0"/>
  </p:normalViewPr>
  <p:slideViewPr>
    <p:cSldViewPr>
      <p:cViewPr>
        <p:scale>
          <a:sx n="75" d="100"/>
          <a:sy n="75" d="100"/>
        </p:scale>
        <p:origin x="-136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A5222-8E3F-41F5-B98A-5232C87B392D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082CD-A2B8-4F42-A576-862B75D262A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082CD-A2B8-4F42-A576-862B75D262AF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082CD-A2B8-4F42-A576-862B75D262A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082CD-A2B8-4F42-A576-862B75D262AF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arrows around EVERYTHING.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082CD-A2B8-4F42-A576-862B75D262AF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1C67D-7BF3-4FC2-B7CC-49D9238AA7D7}" type="datetimeFigureOut">
              <a:rPr lang="en-US" smtClean="0"/>
              <a:pPr/>
              <a:t>10/18/2011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F18AB-D712-4D36-B507-F7319FDDB9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295400"/>
            <a:ext cx="4495800" cy="4495800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6700" dirty="0" smtClean="0"/>
              <a:t>All Aboard!</a:t>
            </a:r>
            <a:br>
              <a:rPr lang="en-US" sz="67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900" dirty="0" smtClean="0"/>
              <a:t>Archive-It  </a:t>
            </a:r>
            <a:br>
              <a:rPr lang="en-US" sz="4900" dirty="0" smtClean="0"/>
            </a:br>
            <a:r>
              <a:rPr lang="en-US" sz="4900" dirty="0" smtClean="0"/>
              <a:t>and the OAI-PMH Metadata Railways</a:t>
            </a:r>
            <a:r>
              <a:rPr lang="en-US" sz="6000" dirty="0" smtClean="0"/>
              <a:t/>
            </a:r>
            <a:br>
              <a:rPr lang="en-US" sz="6000" dirty="0" smtClean="0"/>
            </a:br>
            <a:endParaRPr lang="en-US" sz="6000" dirty="0"/>
          </a:p>
        </p:txBody>
      </p:sp>
      <p:pic>
        <p:nvPicPr>
          <p:cNvPr id="4" name="Picture 3" descr="metadata_mailba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609600"/>
            <a:ext cx="3710125" cy="556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 Creation </a:t>
            </a:r>
            <a:br>
              <a:rPr lang="en-US" dirty="0" smtClean="0"/>
            </a:br>
            <a:r>
              <a:rPr lang="en-US" dirty="0" smtClean="0"/>
              <a:t>Archive-It Web App</a:t>
            </a:r>
            <a:endParaRPr lang="en-US" dirty="0"/>
          </a:p>
        </p:txBody>
      </p:sp>
      <p:pic>
        <p:nvPicPr>
          <p:cNvPr id="4" name="Content Placeholder 3" descr="Metadata_Creation_WebAp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752600"/>
            <a:ext cx="4943475" cy="2771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990600" y="5791200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Metadata is entered into the standard 15+ Dublin Core fields  within the Archive-It web app</a:t>
            </a:r>
            <a:endParaRPr lang="en-US" sz="2400" dirty="0"/>
          </a:p>
        </p:txBody>
      </p:sp>
      <p:pic>
        <p:nvPicPr>
          <p:cNvPr id="6" name="Picture 5" descr="Metadata_Creation_WebApp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1905000"/>
            <a:ext cx="4957130" cy="3767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 Creation </a:t>
            </a:r>
            <a:br>
              <a:rPr lang="en-US" dirty="0" smtClean="0"/>
            </a:br>
            <a:r>
              <a:rPr lang="en-US" dirty="0" smtClean="0"/>
              <a:t>“Opt-In” to OAI-PMH feed</a:t>
            </a:r>
            <a:endParaRPr lang="en-US" dirty="0"/>
          </a:p>
        </p:txBody>
      </p:sp>
      <p:pic>
        <p:nvPicPr>
          <p:cNvPr id="7" name="Picture 6" descr="Opt-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8162" y="2003513"/>
            <a:ext cx="7996238" cy="692062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To be visible on the OAI-PMH feed, this box must be checked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1" name="Oval 10"/>
          <p:cNvSpPr/>
          <p:nvPr/>
        </p:nvSpPr>
        <p:spPr>
          <a:xfrm>
            <a:off x="609600" y="2209800"/>
            <a:ext cx="320040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Route_Map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84265"/>
            <a:ext cx="8229600" cy="435783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 </a:t>
            </a:r>
            <a:br>
              <a:rPr lang="en-US" dirty="0" smtClean="0"/>
            </a:br>
            <a:r>
              <a:rPr lang="en-US" dirty="0" smtClean="0"/>
              <a:t>Dissemination</a:t>
            </a:r>
            <a:endParaRPr lang="en-US" dirty="0"/>
          </a:p>
        </p:txBody>
      </p:sp>
      <p:pic>
        <p:nvPicPr>
          <p:cNvPr id="11" name="Picture 10" descr="MetaPaper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10025" y="4343400"/>
            <a:ext cx="561975" cy="73342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2946400" y="4064000"/>
            <a:ext cx="2362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MetaPaper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4191000"/>
            <a:ext cx="561975" cy="733425"/>
          </a:xfrm>
          <a:prstGeom prst="rect">
            <a:avLst/>
          </a:prstGeom>
        </p:spPr>
      </p:pic>
      <p:pic>
        <p:nvPicPr>
          <p:cNvPr id="12" name="Picture 11" descr="MetaPaper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4448175"/>
            <a:ext cx="561975" cy="7334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124200" y="35814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Metadata Record Harvest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 Dissemination</a:t>
            </a:r>
            <a:br>
              <a:rPr lang="en-US" dirty="0" smtClean="0"/>
            </a:br>
            <a:r>
              <a:rPr lang="en-US" dirty="0" smtClean="0"/>
              <a:t>OAI-PMH XML Feed</a:t>
            </a:r>
            <a:endParaRPr lang="en-US" dirty="0"/>
          </a:p>
        </p:txBody>
      </p:sp>
      <p:pic>
        <p:nvPicPr>
          <p:cNvPr id="8" name="Content Placeholder 7" descr="Metadata_OAI-PMH_XML_Fe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2601"/>
            <a:ext cx="8229600" cy="4077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33401" y="58674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(Example GetRecord request: </a:t>
            </a:r>
            <a:r>
              <a:rPr lang="en-US" i="1" dirty="0" smtClean="0"/>
              <a:t>http://archive-it.org/oai?verb=GetRecord&amp;metadataPrefix=oai_dc&amp;identifier=http://archive-it.org/collections/2349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Route_Map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84265"/>
            <a:ext cx="8229600" cy="435783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</a:t>
            </a:r>
            <a:br>
              <a:rPr lang="en-US" dirty="0" smtClean="0"/>
            </a:br>
            <a:r>
              <a:rPr lang="en-US" dirty="0" smtClean="0"/>
              <a:t>Discovery</a:t>
            </a:r>
            <a:endParaRPr lang="en-US" dirty="0"/>
          </a:p>
        </p:txBody>
      </p:sp>
      <p:pic>
        <p:nvPicPr>
          <p:cNvPr id="11" name="Picture 10" descr="MetaPaper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15225" y="2971800"/>
            <a:ext cx="561975" cy="733425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rot="5400000" flipH="1" flipV="1">
            <a:off x="6858000" y="3048000"/>
            <a:ext cx="9144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 Discovery</a:t>
            </a:r>
            <a:br>
              <a:rPr lang="en-US" dirty="0" smtClean="0"/>
            </a:br>
            <a:r>
              <a:rPr lang="en-US" dirty="0" smtClean="0"/>
              <a:t>WorldCat Catalog</a:t>
            </a:r>
            <a:endParaRPr lang="en-US" dirty="0"/>
          </a:p>
        </p:txBody>
      </p:sp>
      <p:pic>
        <p:nvPicPr>
          <p:cNvPr id="5" name="Content Placeholder 4" descr="WC_to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8229600" cy="2908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WC_bott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4419600"/>
            <a:ext cx="8517896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WC_subject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3657600"/>
            <a:ext cx="2134951" cy="1604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524000" y="6474023"/>
            <a:ext cx="6204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http://www.worldcat.org/title/north-africa-the-middle-east-2011/oclc/756767371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 Discovery</a:t>
            </a:r>
            <a:br>
              <a:rPr lang="en-US" dirty="0" smtClean="0"/>
            </a:br>
            <a:r>
              <a:rPr lang="en-US" dirty="0" smtClean="0"/>
              <a:t>WorldCat Catalog</a:t>
            </a:r>
            <a:endParaRPr lang="en-US" dirty="0"/>
          </a:p>
        </p:txBody>
      </p:sp>
      <p:pic>
        <p:nvPicPr>
          <p:cNvPr id="5" name="Content Placeholder 4" descr="WC_to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8229600" cy="2908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WC_bott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4419600"/>
            <a:ext cx="8517896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WC_subject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3657600"/>
            <a:ext cx="2134951" cy="1604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val 7"/>
          <p:cNvSpPr/>
          <p:nvPr/>
        </p:nvSpPr>
        <p:spPr>
          <a:xfrm>
            <a:off x="838200" y="3733800"/>
            <a:ext cx="7620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600200" y="3657600"/>
            <a:ext cx="4023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link back to the Archive-It collection 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0800000" flipV="1">
            <a:off x="1676400" y="4038600"/>
            <a:ext cx="5334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24000" y="6474023"/>
            <a:ext cx="6204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http://www.worldcat.org/title/north-africa-the-middle-east-2011/oclc/756767371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Route_Map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84265"/>
            <a:ext cx="8229600" cy="435783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</a:t>
            </a:r>
            <a:br>
              <a:rPr lang="en-US" dirty="0" smtClean="0"/>
            </a:br>
            <a:r>
              <a:rPr lang="en-US" dirty="0" smtClean="0"/>
              <a:t>Access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667000" y="2667000"/>
            <a:ext cx="4648200" cy="6096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 Access</a:t>
            </a:r>
            <a:br>
              <a:rPr lang="en-US" dirty="0" smtClean="0"/>
            </a:br>
            <a:r>
              <a:rPr lang="en-US" dirty="0" smtClean="0"/>
              <a:t>And back to Archive-It!</a:t>
            </a:r>
            <a:endParaRPr lang="en-US" dirty="0"/>
          </a:p>
        </p:txBody>
      </p:sp>
      <p:pic>
        <p:nvPicPr>
          <p:cNvPr id="4" name="Content Placeholder 3" descr="Return_to_ArchiveIt_NorthAfric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80515"/>
            <a:ext cx="8229600" cy="4165333"/>
          </a:xfrm>
        </p:spPr>
      </p:pic>
      <p:sp>
        <p:nvSpPr>
          <p:cNvPr id="5" name="Rectangle 4"/>
          <p:cNvSpPr/>
          <p:nvPr/>
        </p:nvSpPr>
        <p:spPr>
          <a:xfrm>
            <a:off x="2286000" y="6059269"/>
            <a:ext cx="5791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http://archive-it.org/public/collection.html?id=2349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1600200" y="3048000"/>
            <a:ext cx="2133600" cy="1524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Record Harvesting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Aboard!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Topics covered:</a:t>
            </a:r>
          </a:p>
          <a:p>
            <a:pPr lvl="1"/>
            <a:r>
              <a:rPr lang="en-US" dirty="0" smtClean="0"/>
              <a:t>Overview of the OAI-PMH protocol</a:t>
            </a:r>
          </a:p>
          <a:p>
            <a:pPr lvl="1"/>
            <a:r>
              <a:rPr lang="en-US" dirty="0" smtClean="0"/>
              <a:t>The “</a:t>
            </a:r>
            <a:r>
              <a:rPr lang="en-US" dirty="0"/>
              <a:t>M</a:t>
            </a:r>
            <a:r>
              <a:rPr lang="en-US" dirty="0" smtClean="0"/>
              <a:t>etadata Route”: </a:t>
            </a:r>
            <a:r>
              <a:rPr lang="en-US" dirty="0" smtClean="0"/>
              <a:t>metadata records </a:t>
            </a:r>
            <a:r>
              <a:rPr lang="en-US" dirty="0" smtClean="0"/>
              <a:t>from Creation to Access</a:t>
            </a:r>
          </a:p>
          <a:p>
            <a:pPr lvl="1"/>
            <a:r>
              <a:rPr lang="en-US" dirty="0" smtClean="0"/>
              <a:t>Record Harvesting</a:t>
            </a:r>
          </a:p>
          <a:p>
            <a:pPr lvl="1"/>
            <a:r>
              <a:rPr lang="en-US" dirty="0" smtClean="0"/>
              <a:t>Field Mapping</a:t>
            </a:r>
          </a:p>
          <a:p>
            <a:pPr lvl="1"/>
            <a:r>
              <a:rPr lang="en-US" dirty="0" smtClean="0"/>
              <a:t>Structure of the Archive-It OAI-PMH server</a:t>
            </a:r>
          </a:p>
          <a:p>
            <a:pPr lvl="1"/>
            <a:r>
              <a:rPr lang="en-US" dirty="0" smtClean="0"/>
              <a:t>Sets</a:t>
            </a:r>
            <a:endParaRPr lang="en-US" dirty="0" smtClean="0"/>
          </a:p>
          <a:p>
            <a:pPr lvl="1"/>
            <a:r>
              <a:rPr lang="en-US" dirty="0" smtClean="0"/>
              <a:t>Moving Forward...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Harvesting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OAI-PMH is based on the HTTP and XML protocols</a:t>
            </a:r>
          </a:p>
          <a:p>
            <a:endParaRPr lang="en-US" dirty="0" smtClean="0"/>
          </a:p>
          <a:p>
            <a:r>
              <a:rPr lang="en-US" dirty="0" smtClean="0"/>
              <a:t>Uses 6 main request types:</a:t>
            </a:r>
          </a:p>
          <a:p>
            <a:pPr lvl="1"/>
            <a:r>
              <a:rPr lang="en-US" dirty="0" smtClean="0"/>
              <a:t>Identify</a:t>
            </a:r>
            <a:br>
              <a:rPr lang="en-US" dirty="0" smtClean="0"/>
            </a:br>
            <a:r>
              <a:rPr lang="en-US" dirty="0" smtClean="0"/>
              <a:t>ListMetadataFormats</a:t>
            </a:r>
            <a:br>
              <a:rPr lang="en-US" dirty="0" smtClean="0"/>
            </a:br>
            <a:r>
              <a:rPr lang="en-US" dirty="0" smtClean="0"/>
              <a:t>ListSets</a:t>
            </a:r>
            <a:br>
              <a:rPr lang="en-US" dirty="0" smtClean="0"/>
            </a:br>
            <a:r>
              <a:rPr lang="en-US" dirty="0" smtClean="0"/>
              <a:t>ListIdentifiers</a:t>
            </a:r>
            <a:br>
              <a:rPr lang="en-US" dirty="0" smtClean="0"/>
            </a:br>
            <a:r>
              <a:rPr lang="en-US" dirty="0" smtClean="0"/>
              <a:t>ListRecords</a:t>
            </a:r>
            <a:br>
              <a:rPr lang="en-US" dirty="0" smtClean="0"/>
            </a:br>
            <a:r>
              <a:rPr lang="en-US" dirty="0" smtClean="0"/>
              <a:t>GetRecord</a:t>
            </a:r>
          </a:p>
          <a:p>
            <a:endParaRPr lang="en-US" dirty="0" smtClean="0"/>
          </a:p>
          <a:p>
            <a:r>
              <a:rPr lang="en-US" dirty="0" smtClean="0"/>
              <a:t>More detailed explanation of each in online documentation</a:t>
            </a:r>
          </a:p>
          <a:p>
            <a:endParaRPr lang="en-US" dirty="0" smtClean="0"/>
          </a:p>
          <a:p>
            <a:r>
              <a:rPr lang="en-US" dirty="0" smtClean="0"/>
              <a:t>These request</a:t>
            </a:r>
            <a:r>
              <a:rPr lang="en-US" dirty="0"/>
              <a:t> </a:t>
            </a:r>
            <a:r>
              <a:rPr lang="en-US" dirty="0" smtClean="0"/>
              <a:t>types are appended to </a:t>
            </a:r>
            <a:r>
              <a:rPr lang="en-US" dirty="0" smtClean="0"/>
              <a:t>a</a:t>
            </a:r>
            <a:r>
              <a:rPr lang="en-US" dirty="0" smtClean="0"/>
              <a:t> </a:t>
            </a:r>
            <a:r>
              <a:rPr lang="en-US" dirty="0" smtClean="0"/>
              <a:t>base </a:t>
            </a:r>
            <a:r>
              <a:rPr lang="en-US" dirty="0" smtClean="0"/>
              <a:t>URL</a:t>
            </a:r>
            <a:r>
              <a:rPr lang="en-US" dirty="0" smtClean="0"/>
              <a:t>:</a:t>
            </a:r>
            <a:endParaRPr lang="en-US" dirty="0" smtClean="0"/>
          </a:p>
          <a:p>
            <a:pPr lvl="1"/>
            <a:r>
              <a:rPr lang="en-US" dirty="0" smtClean="0"/>
              <a:t>Archive-It: </a:t>
            </a:r>
            <a:r>
              <a:rPr lang="en-US" dirty="0" smtClean="0">
                <a:solidFill>
                  <a:srgbClr val="FFC000"/>
                </a:solidFill>
              </a:rPr>
              <a:t>http://archive-it.org/oai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</a:t>
            </a:r>
            <a:r>
              <a:rPr lang="en-US" dirty="0" smtClean="0"/>
              <a:t>Harvesting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Example “GetRecord” request: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>
                <a:solidFill>
                  <a:srgbClr val="FFC000"/>
                </a:solidFill>
              </a:rPr>
              <a:t>http://archive-it.org/oai</a:t>
            </a:r>
            <a:r>
              <a:rPr lang="en-US" dirty="0" smtClean="0"/>
              <a:t>?</a:t>
            </a:r>
            <a:r>
              <a:rPr lang="en-US" dirty="0" smtClean="0">
                <a:solidFill>
                  <a:srgbClr val="92D050"/>
                </a:solidFill>
              </a:rPr>
              <a:t>verb=GetRecord</a:t>
            </a:r>
            <a:r>
              <a:rPr lang="en-US" dirty="0" smtClean="0"/>
              <a:t>&amp;</a:t>
            </a:r>
            <a:r>
              <a:rPr lang="en-US" dirty="0" smtClean="0">
                <a:solidFill>
                  <a:srgbClr val="00B0F0"/>
                </a:solidFill>
              </a:rPr>
              <a:t>metadataPrefix=oai_dc</a:t>
            </a:r>
            <a:r>
              <a:rPr lang="en-US" dirty="0" smtClean="0"/>
              <a:t>&amp;</a:t>
            </a:r>
            <a:r>
              <a:rPr lang="en-US" dirty="0" smtClean="0">
                <a:solidFill>
                  <a:srgbClr val="7030A0"/>
                </a:solidFill>
              </a:rPr>
              <a:t>identifier=http://archive-it.org/collections/2349</a:t>
            </a:r>
          </a:p>
          <a:p>
            <a:endParaRPr lang="en-US" dirty="0" smtClean="0">
              <a:solidFill>
                <a:srgbClr val="7030A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archive-it.org/oai</a:t>
            </a:r>
          </a:p>
          <a:p>
            <a:pPr lvl="1"/>
            <a:r>
              <a:rPr lang="en-US" dirty="0" smtClean="0"/>
              <a:t>The Base URL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verb=GetRecord</a:t>
            </a:r>
          </a:p>
          <a:p>
            <a:pPr lvl="1"/>
            <a:r>
              <a:rPr lang="en-US" dirty="0" smtClean="0"/>
              <a:t>...return a single record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metadataPrefix=oai_dc</a:t>
            </a:r>
          </a:p>
          <a:p>
            <a:pPr lvl="1"/>
            <a:r>
              <a:rPr lang="en-US" dirty="0" smtClean="0"/>
              <a:t>...in the oai_dc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/>
              <a:t>D</a:t>
            </a:r>
            <a:r>
              <a:rPr lang="en-US" dirty="0" smtClean="0"/>
              <a:t>ublin </a:t>
            </a:r>
            <a:r>
              <a:rPr lang="en-US" dirty="0"/>
              <a:t>C</a:t>
            </a:r>
            <a:r>
              <a:rPr lang="en-US" dirty="0" smtClean="0"/>
              <a:t>ore) format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identifier=http://archive-it.org/collections/2349</a:t>
            </a:r>
          </a:p>
          <a:p>
            <a:pPr lvl="1"/>
            <a:r>
              <a:rPr lang="en-US" dirty="0" smtClean="0"/>
              <a:t>...with the identifier “http://archive-it.org/collections/2349”</a:t>
            </a:r>
          </a:p>
          <a:p>
            <a:pPr lvl="1"/>
            <a:r>
              <a:rPr lang="en-US" dirty="0" smtClean="0"/>
              <a:t>this is also conveniently the URL to the collection public page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Record </a:t>
            </a:r>
            <a:r>
              <a:rPr lang="en-US" dirty="0" smtClean="0"/>
              <a:t>Harvesting</a:t>
            </a:r>
            <a:endParaRPr lang="en-US" dirty="0"/>
          </a:p>
        </p:txBody>
      </p:sp>
      <p:pic>
        <p:nvPicPr>
          <p:cNvPr id="8" name="Content Placeholder 7" descr="Metadata_OAI-PMH_XML_Fe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2601"/>
            <a:ext cx="8229600" cy="4077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33401" y="58674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(Example GetRecord request: http://archive-it.org/oai?verb=GetRecord&amp;metadataPrefix=oai_dc&amp;identifier=http://archive-it.org/collections/2349)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tadata_mailba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9400" y="685800"/>
            <a:ext cx="3710125" cy="556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71600" y="1828800"/>
            <a:ext cx="14318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Collection</a:t>
            </a:r>
          </a:p>
          <a:p>
            <a:r>
              <a:rPr lang="en-US" sz="2400" dirty="0" smtClean="0"/>
              <a:t>Metadata</a:t>
            </a:r>
            <a:endParaRPr lang="en-US" sz="2400" dirty="0"/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 flipV="1">
            <a:off x="2803402" y="2209800"/>
            <a:ext cx="1463798" cy="344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Field </a:t>
            </a:r>
            <a:r>
              <a:rPr lang="en-US" dirty="0" smtClean="0"/>
              <a:t>Mapping</a:t>
            </a:r>
            <a:br>
              <a:rPr lang="en-US" dirty="0" smtClean="0"/>
            </a:br>
            <a:r>
              <a:rPr lang="en-US" sz="3600" dirty="0" smtClean="0"/>
              <a:t>(or, How did </a:t>
            </a:r>
            <a:r>
              <a:rPr lang="en-US" sz="3600" i="1" dirty="0" smtClean="0"/>
              <a:t>that</a:t>
            </a:r>
            <a:r>
              <a:rPr lang="en-US" sz="3600" dirty="0" smtClean="0"/>
              <a:t> get </a:t>
            </a:r>
            <a:r>
              <a:rPr lang="en-US" sz="3600" i="1" dirty="0" smtClean="0"/>
              <a:t>there</a:t>
            </a:r>
            <a:r>
              <a:rPr lang="en-US" sz="3600" dirty="0" smtClean="0"/>
              <a:t>?)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Field Mapping</a:t>
            </a:r>
            <a:endParaRPr lang="en-US" dirty="0"/>
          </a:p>
        </p:txBody>
      </p:sp>
      <p:pic>
        <p:nvPicPr>
          <p:cNvPr id="4" name="Picture 3" descr="Relationshi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1905000"/>
            <a:ext cx="5619750" cy="942975"/>
          </a:xfrm>
          <a:prstGeom prst="rect">
            <a:avLst/>
          </a:prstGeom>
        </p:spPr>
      </p:pic>
      <p:pic>
        <p:nvPicPr>
          <p:cNvPr id="5" name="Picture 4" descr="Relationship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3810000"/>
            <a:ext cx="3876675" cy="371475"/>
          </a:xfrm>
          <a:prstGeom prst="rect">
            <a:avLst/>
          </a:prstGeom>
        </p:spPr>
      </p:pic>
      <p:pic>
        <p:nvPicPr>
          <p:cNvPr id="6" name="Picture 5" descr="Relationship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00" y="5181600"/>
            <a:ext cx="6829425" cy="8001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rot="16200000" flipH="1">
            <a:off x="1219200" y="3124200"/>
            <a:ext cx="8382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H="1">
            <a:off x="1638300" y="4610100"/>
            <a:ext cx="7620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9200" y="1524000"/>
            <a:ext cx="3271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Archive-It Metadata Entry screen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33600" y="3276600"/>
            <a:ext cx="2951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Archive-It OAI-PMH XML feed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667000" y="4876800"/>
            <a:ext cx="236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OCLC WorldCat Catalog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143000" y="2286000"/>
            <a:ext cx="3962400" cy="2286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606550" y="3829050"/>
            <a:ext cx="3657600" cy="1524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854200" y="5238750"/>
            <a:ext cx="3098800" cy="2286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143000" y="2552704"/>
            <a:ext cx="3962400" cy="2286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604963" y="4019548"/>
            <a:ext cx="2438400" cy="1524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828800" y="5562600"/>
            <a:ext cx="457200" cy="12954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947024" y="5562600"/>
            <a:ext cx="587375" cy="12954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 anchor="t">
            <a:normAutofit/>
          </a:bodyPr>
          <a:lstStyle/>
          <a:p>
            <a:r>
              <a:rPr lang="en-US" dirty="0" smtClean="0">
                <a:sym typeface="Wingdings" pitchFamily="2" charset="2"/>
              </a:rPr>
              <a:t>Field </a:t>
            </a:r>
            <a:r>
              <a:rPr lang="en-US" dirty="0" smtClean="0">
                <a:sym typeface="Wingdings" pitchFamily="2" charset="2"/>
              </a:rPr>
              <a:t>Mapping: </a:t>
            </a:r>
            <a:r>
              <a:rPr lang="en-US" dirty="0" smtClean="0">
                <a:sym typeface="Wingdings" pitchFamily="2" charset="2"/>
              </a:rPr>
              <a:t>WorldCat Catalog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143000"/>
          <a:ext cx="8229600" cy="548640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4114800"/>
                <a:gridCol w="4114800"/>
              </a:tblGrid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Archive-It/OAI-PMH</a:t>
                      </a:r>
                      <a:r>
                        <a:rPr lang="en-US" baseline="0" dirty="0" smtClean="0"/>
                        <a:t> Dublin Core fields</a:t>
                      </a:r>
                      <a:endParaRPr lang="en-US" b="1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WorldCat Catalog Fields</a:t>
                      </a:r>
                      <a:endParaRPr lang="en-US" dirty="0"/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&lt;title&gt;</a:t>
                      </a:r>
                      <a:endParaRPr lang="en-US" b="0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Title</a:t>
                      </a:r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&lt;creator&gt;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Author</a:t>
                      </a:r>
                      <a:endParaRPr lang="en-US" dirty="0"/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&lt;subject&gt;</a:t>
                      </a:r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Subject Fields (on right</a:t>
                      </a:r>
                      <a:r>
                        <a:rPr lang="en-US" baseline="0" dirty="0" smtClean="0"/>
                        <a:t> &amp; bottom)</a:t>
                      </a:r>
                      <a:endParaRPr lang="en-US" dirty="0"/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&lt;description&gt;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Summary</a:t>
                      </a:r>
                      <a:endParaRPr lang="en-US" dirty="0"/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&lt;publisher&gt;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Publisher</a:t>
                      </a:r>
                      <a:endParaRPr lang="en-US" dirty="0"/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&lt;contributor&gt;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Contributor(s)</a:t>
                      </a:r>
                      <a:endParaRPr lang="en-US" dirty="0"/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&lt;date&gt;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 (located after</a:t>
                      </a:r>
                      <a:r>
                        <a:rPr lang="en-US" baseline="0" dirty="0" smtClean="0"/>
                        <a:t> Publisher)</a:t>
                      </a:r>
                      <a:endParaRPr lang="en-US" dirty="0"/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&lt;type&gt;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Pre-populated</a:t>
                      </a:r>
                      <a:r>
                        <a:rPr lang="en-US" baseline="0" dirty="0" smtClean="0"/>
                        <a:t> as “Archival Material”</a:t>
                      </a:r>
                      <a:endParaRPr lang="en-US" dirty="0"/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&lt;format&gt;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</a:t>
                      </a:r>
                      <a:r>
                        <a:rPr lang="en-US" dirty="0" smtClean="0">
                          <a:solidFill>
                            <a:srgbClr val="FFC000"/>
                          </a:solidFill>
                        </a:rPr>
                        <a:t>identifier</a:t>
                      </a:r>
                      <a:r>
                        <a:rPr lang="en-US" dirty="0" smtClean="0"/>
                        <a:t>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C000"/>
                          </a:solidFill>
                        </a:rPr>
                        <a:t>Archive-It</a:t>
                      </a:r>
                      <a:r>
                        <a:rPr lang="en-US" baseline="0" dirty="0" smtClean="0">
                          <a:solidFill>
                            <a:srgbClr val="FFC000"/>
                          </a:solidFill>
                        </a:rPr>
                        <a:t> URL </a:t>
                      </a:r>
                      <a:r>
                        <a:rPr lang="en-US" baseline="0" dirty="0" smtClean="0">
                          <a:solidFill>
                            <a:srgbClr val="FFC000"/>
                          </a:solidFill>
                          <a:sym typeface="Wingdings" pitchFamily="2" charset="2"/>
                        </a:rPr>
                        <a:t>--&gt; “view online” link</a:t>
                      </a:r>
                      <a:endParaRPr lang="en-US" dirty="0">
                        <a:solidFill>
                          <a:srgbClr val="FFC000"/>
                        </a:solidFill>
                      </a:endParaRPr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&lt;source&gt;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&lt;relation&gt;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&lt;coverage&gt;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Notes</a:t>
                      </a:r>
                      <a:endParaRPr lang="en-US" dirty="0"/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&lt;rights&gt;</a:t>
                      </a:r>
                      <a:endParaRPr lang="en-US" dirty="0"/>
                    </a:p>
                  </a:txBody>
                  <a:tcPr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Ctr="1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Field </a:t>
            </a:r>
            <a:r>
              <a:rPr lang="en-US" dirty="0" smtClean="0"/>
              <a:t>Mapping: </a:t>
            </a:r>
            <a:r>
              <a:rPr lang="en-US" dirty="0" smtClean="0"/>
              <a:t>&lt;identifier&gt;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utilize the “</a:t>
            </a:r>
            <a:r>
              <a:rPr lang="en-US" dirty="0" smtClean="0">
                <a:solidFill>
                  <a:srgbClr val="FFC000"/>
                </a:solidFill>
              </a:rPr>
              <a:t>Identifier</a:t>
            </a:r>
            <a:r>
              <a:rPr lang="en-US" dirty="0" smtClean="0"/>
              <a:t>” field, from the collection level Dublin Core metadata, to append the unique URL of your collection to the OAI-PMH metadata record</a:t>
            </a:r>
          </a:p>
          <a:p>
            <a:endParaRPr lang="en-US" dirty="0" smtClean="0"/>
          </a:p>
          <a:p>
            <a:r>
              <a:rPr lang="en-US" dirty="0" smtClean="0"/>
              <a:t>Providing a URL </a:t>
            </a:r>
            <a:r>
              <a:rPr lang="en-US" i="1" dirty="0" smtClean="0"/>
              <a:t>back</a:t>
            </a:r>
            <a:r>
              <a:rPr lang="en-US" dirty="0" smtClean="0"/>
              <a:t> to the original record (in our case, the Archive-It web collection) is central to the philosophy and functionality of OAI-PMH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Field Mapping: Moral of the 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While creating collection level metadata, think ahead to how these fields will be “mapped” to a record display in aggregators like the WorldCat catalog</a:t>
            </a:r>
          </a:p>
          <a:p>
            <a:endParaRPr lang="en-US" dirty="0" smtClean="0"/>
          </a:p>
          <a:p>
            <a:r>
              <a:rPr lang="en-US" dirty="0" smtClean="0"/>
              <a:t>Consult Best Practices in metadata creation:</a:t>
            </a:r>
          </a:p>
          <a:p>
            <a:pPr lvl="1"/>
            <a:r>
              <a:rPr lang="en-US" dirty="0" smtClean="0"/>
              <a:t>Great OCLC article about creating “shareable” metadata:</a:t>
            </a:r>
          </a:p>
          <a:p>
            <a:pPr lvl="2"/>
            <a:r>
              <a:rPr lang="en-US" dirty="0" smtClean="0">
                <a:solidFill>
                  <a:srgbClr val="FFC000"/>
                </a:solidFill>
              </a:rPr>
              <a:t>www.oclc.org/gateway/support/best_practices.pdf</a:t>
            </a:r>
          </a:p>
          <a:p>
            <a:pPr lvl="1"/>
            <a:r>
              <a:rPr lang="en-US" dirty="0" smtClean="0"/>
              <a:t>breakdown of Dublin Core elements:</a:t>
            </a:r>
          </a:p>
          <a:p>
            <a:pPr lvl="2"/>
            <a:r>
              <a:rPr lang="en-US" dirty="0" smtClean="0">
                <a:solidFill>
                  <a:srgbClr val="92D050"/>
                </a:solidFill>
              </a:rPr>
              <a:t>http://dublincore.org/documents/usageguide/elements.shtml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OAI-PMH Server Structure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OAI-PMH Overview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Solr based </a:t>
            </a:r>
            <a:r>
              <a:rPr lang="en-US" dirty="0" smtClean="0"/>
              <a:t>approach</a:t>
            </a:r>
            <a:endParaRPr lang="en-US" dirty="0"/>
          </a:p>
        </p:txBody>
      </p:sp>
      <p:pic>
        <p:nvPicPr>
          <p:cNvPr id="4" name="Content Placeholder 3" descr="OAI_Mod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676400"/>
            <a:ext cx="7119938" cy="4930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of a SOLR based </a:t>
            </a:r>
            <a:br>
              <a:rPr lang="en-US" dirty="0" smtClean="0"/>
            </a:br>
            <a:r>
              <a:rPr lang="en-US" dirty="0" smtClean="0"/>
              <a:t>OAI-PMH server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Dynamically updated?  It </a:t>
            </a:r>
            <a:r>
              <a:rPr lang="en-US" u="sng" dirty="0" smtClean="0"/>
              <a:t>is</a:t>
            </a:r>
            <a:r>
              <a:rPr lang="en-US" dirty="0" smtClean="0"/>
              <a:t> the database index!</a:t>
            </a:r>
          </a:p>
          <a:p>
            <a:pPr lvl="1"/>
            <a:r>
              <a:rPr lang="en-US" dirty="0" smtClean="0"/>
              <a:t>Update collection level metadata, </a:t>
            </a:r>
            <a:r>
              <a:rPr lang="en-US" dirty="0" smtClean="0"/>
              <a:t>reflected in OAI-PMH fee immediately</a:t>
            </a:r>
            <a:endParaRPr lang="en-US" dirty="0" smtClean="0"/>
          </a:p>
          <a:p>
            <a:pPr lvl="1"/>
            <a:r>
              <a:rPr lang="en-US" dirty="0" smtClean="0"/>
              <a:t>Solr central to the Archive-It platform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No stand-alone, 3</a:t>
            </a:r>
            <a:r>
              <a:rPr lang="en-US" baseline="30000" dirty="0" smtClean="0"/>
              <a:t>rd</a:t>
            </a:r>
            <a:r>
              <a:rPr lang="en-US" dirty="0" smtClean="0"/>
              <a:t> party software requiring maintenance or updates</a:t>
            </a:r>
          </a:p>
          <a:p>
            <a:pPr lvl="1"/>
            <a:r>
              <a:rPr lang="en-US" dirty="0" smtClean="0"/>
              <a:t>the XSLT stylesheets and servlet wrapper developed </a:t>
            </a:r>
            <a:br>
              <a:rPr lang="en-US" dirty="0" smtClean="0"/>
            </a:br>
            <a:r>
              <a:rPr lang="en-US" dirty="0" smtClean="0"/>
              <a:t>in-house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And it’s FAST.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Sets</a:t>
            </a:r>
            <a:endParaRPr lang="en-US" dirty="0"/>
          </a:p>
        </p:txBody>
      </p:sp>
      <p:pic>
        <p:nvPicPr>
          <p:cNvPr id="5" name="Picture 4" descr="ListSe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1244600"/>
            <a:ext cx="4181475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2471678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</a:t>
            </a:r>
            <a:r>
              <a:rPr lang="en-US" dirty="0" smtClean="0"/>
              <a:t>urrently</a:t>
            </a:r>
            <a:r>
              <a:rPr lang="en-US" dirty="0" smtClean="0"/>
              <a:t>, sets are automatically generated only at the partner / organization level</a:t>
            </a:r>
          </a:p>
          <a:p>
            <a:pPr lvl="1"/>
            <a:r>
              <a:rPr lang="en-US" dirty="0" smtClean="0"/>
              <a:t>ability to export all collection level metadata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coupled with the ability to “crosswalk” from one metadata schema to another </a:t>
            </a:r>
            <a:r>
              <a:rPr lang="en-US" dirty="0" smtClean="0"/>
              <a:t>–MARCXML </a:t>
            </a:r>
            <a:r>
              <a:rPr lang="en-US" dirty="0" smtClean="0"/>
              <a:t>for example - this would facilitate </a:t>
            </a:r>
            <a:r>
              <a:rPr lang="en-US" dirty="0" smtClean="0"/>
              <a:t>adding collection </a:t>
            </a:r>
            <a:r>
              <a:rPr lang="en-US" dirty="0" smtClean="0"/>
              <a:t>records to local </a:t>
            </a:r>
            <a:r>
              <a:rPr lang="en-US" dirty="0" smtClean="0"/>
              <a:t>catalogs</a:t>
            </a:r>
          </a:p>
          <a:p>
            <a:endParaRPr lang="en-US" dirty="0" smtClean="0"/>
          </a:p>
          <a:p>
            <a:r>
              <a:rPr lang="en-US" dirty="0" smtClean="0"/>
              <a:t>records </a:t>
            </a:r>
            <a:r>
              <a:rPr lang="en-US" u="sng" dirty="0" smtClean="0"/>
              <a:t>can</a:t>
            </a:r>
            <a:r>
              <a:rPr lang="en-US" dirty="0" smtClean="0"/>
              <a:t> belong to multiple sets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MARCXML / MARC21 example</a:t>
            </a:r>
            <a:endParaRPr lang="en-US" dirty="0"/>
          </a:p>
        </p:txBody>
      </p:sp>
      <p:pic>
        <p:nvPicPr>
          <p:cNvPr id="4" name="Content Placeholder 3" descr="MARCXML_examp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02291"/>
            <a:ext cx="8229600" cy="3017309"/>
          </a:xfrm>
        </p:spPr>
      </p:pic>
      <p:sp>
        <p:nvSpPr>
          <p:cNvPr id="5" name="TextBox 4"/>
          <p:cNvSpPr txBox="1"/>
          <p:nvPr/>
        </p:nvSpPr>
        <p:spPr>
          <a:xfrm>
            <a:off x="609600" y="4495800"/>
            <a:ext cx="80010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000" dirty="0" smtClean="0"/>
              <a:t>http://archive-it.org/oai?verb=GetRecord&amp;metadataPrefix=</a:t>
            </a:r>
            <a:r>
              <a:rPr lang="en-US" sz="2000" dirty="0" smtClean="0">
                <a:solidFill>
                  <a:srgbClr val="FFC000"/>
                </a:solidFill>
              </a:rPr>
              <a:t>oai_marc21</a:t>
            </a:r>
            <a:r>
              <a:rPr lang="en-US" sz="2000" dirty="0" smtClean="0"/>
              <a:t>&amp;identifier=http://archive-it.org/collections/2349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Change the Metadata Prefix from “oai_dc” </a:t>
            </a:r>
            <a:r>
              <a:rPr lang="en-US" sz="2000" dirty="0" smtClean="0">
                <a:sym typeface="Wingdings" pitchFamily="2" charset="2"/>
              </a:rPr>
              <a:t>--&gt; “oai_marc21”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ym typeface="Wingdings" pitchFamily="2" charset="2"/>
              </a:rPr>
              <a:t>Working to add more metadata formats: MODS, EAD, METS...</a:t>
            </a:r>
            <a:endParaRPr lang="en-US" sz="2000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Moving </a:t>
            </a:r>
            <a:r>
              <a:rPr lang="en-US" dirty="0" smtClean="0"/>
              <a:t>Forward...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OCLC WorldCat Update Frequency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default </a:t>
            </a:r>
            <a:r>
              <a:rPr lang="en-US" dirty="0" smtClean="0"/>
              <a:t>update schedule </a:t>
            </a:r>
            <a:r>
              <a:rPr lang="en-US" dirty="0" smtClean="0"/>
              <a:t>has been set to </a:t>
            </a:r>
            <a:r>
              <a:rPr lang="en-US" u="sng" dirty="0" smtClean="0"/>
              <a:t>monthly</a:t>
            </a:r>
          </a:p>
          <a:p>
            <a:pPr lvl="1"/>
            <a:r>
              <a:rPr lang="en-US" dirty="0" smtClean="0"/>
              <a:t>“opted-in” collections will appear, “opted-out” will be removed, and changes will be reflected</a:t>
            </a:r>
          </a:p>
          <a:p>
            <a:endParaRPr lang="en-US" dirty="0" smtClean="0"/>
          </a:p>
          <a:p>
            <a:r>
              <a:rPr lang="en-US" dirty="0" smtClean="0"/>
              <a:t>a “sync-now” option is available</a:t>
            </a:r>
          </a:p>
          <a:p>
            <a:pPr lvl="1"/>
            <a:r>
              <a:rPr lang="en-US" dirty="0" smtClean="0"/>
              <a:t>but can only be performed by Archive-It partner specialists</a:t>
            </a:r>
          </a:p>
          <a:p>
            <a:pPr lvl="1"/>
            <a:r>
              <a:rPr lang="en-US" dirty="0" smtClean="0"/>
              <a:t>is repository wide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Seed Level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Partners have expressed interest in Seed level metadata being exposed to the OAI-PMH feed and the WorldCat catalog</a:t>
            </a:r>
          </a:p>
          <a:p>
            <a:pPr lvl="1"/>
            <a:r>
              <a:rPr lang="en-US" dirty="0" smtClean="0"/>
              <a:t>currently looking into this possibility</a:t>
            </a:r>
          </a:p>
          <a:p>
            <a:endParaRPr lang="en-US" dirty="0" smtClean="0"/>
          </a:p>
          <a:p>
            <a:r>
              <a:rPr lang="en-US" dirty="0" smtClean="0"/>
              <a:t>Would the metadata record point back to the seed URL in the </a:t>
            </a:r>
            <a:r>
              <a:rPr lang="en-US" dirty="0" smtClean="0"/>
              <a:t>Wayback</a:t>
            </a:r>
            <a:r>
              <a:rPr lang="en-US" dirty="0" smtClean="0"/>
              <a:t> Machine? or public collection page?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05000" y="29718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-the Archive-It team, Graham Hukill,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OAI</a:t>
            </a:r>
            <a:r>
              <a:rPr lang="en-US" dirty="0" smtClean="0"/>
              <a:t>-</a:t>
            </a:r>
            <a:r>
              <a:rPr lang="en-US" dirty="0" smtClean="0">
                <a:solidFill>
                  <a:srgbClr val="FFC000"/>
                </a:solidFill>
              </a:rPr>
              <a:t>PMH</a:t>
            </a:r>
            <a:r>
              <a:rPr lang="en-US" dirty="0" smtClean="0"/>
              <a:t>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92D050"/>
                </a:solidFill>
              </a:rPr>
              <a:t>Open Archives Initiative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“...develops and promotes interoperability standards that aim to facilitate the efficient dissemination of content.”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OAI-PMH (Open Archives Initiative – Protocol for Metadata Harvesting):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“...defines a mechanism for harvesting records containing metadata from repositories.”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OAI</a:t>
            </a:r>
            <a:r>
              <a:rPr lang="en-US" dirty="0" smtClean="0"/>
              <a:t>-</a:t>
            </a:r>
            <a:r>
              <a:rPr lang="en-US" dirty="0" smtClean="0">
                <a:solidFill>
                  <a:srgbClr val="FFC000"/>
                </a:solidFill>
              </a:rPr>
              <a:t>PMH</a:t>
            </a:r>
            <a:r>
              <a:rPr lang="en-US" dirty="0" smtClean="0"/>
              <a:t>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92D050"/>
                </a:solidFill>
              </a:rPr>
              <a:t>Open Archives Initiative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“...develops and promotes interoperability standards that aim to facilitate the efficient dissemination of content.”</a:t>
            </a:r>
          </a:p>
          <a:p>
            <a:endParaRPr lang="en-US" dirty="0" smtClean="0"/>
          </a:p>
          <a:p>
            <a:r>
              <a:rPr lang="en-US" dirty="0" smtClean="0"/>
              <a:t>OAI-PMH (Open Archives Initiative – </a:t>
            </a:r>
            <a:r>
              <a:rPr lang="en-US" dirty="0" smtClean="0">
                <a:solidFill>
                  <a:srgbClr val="FFC000"/>
                </a:solidFill>
              </a:rPr>
              <a:t>Protocol for Metadata Harvesting</a:t>
            </a:r>
            <a:r>
              <a:rPr lang="en-US" dirty="0" smtClean="0"/>
              <a:t>): </a:t>
            </a:r>
            <a:br>
              <a:rPr lang="en-US" dirty="0" smtClean="0"/>
            </a:br>
            <a:r>
              <a:rPr lang="en-US" dirty="0" smtClean="0"/>
              <a:t>“...defines a mechanism for harvesting records containing metadata from repositories.”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OAI</a:t>
            </a:r>
            <a:r>
              <a:rPr lang="en-US" dirty="0" smtClean="0"/>
              <a:t>-</a:t>
            </a:r>
            <a:r>
              <a:rPr lang="en-US" dirty="0" smtClean="0">
                <a:solidFill>
                  <a:srgbClr val="FFC000"/>
                </a:solidFill>
              </a:rPr>
              <a:t>PMH</a:t>
            </a:r>
            <a:r>
              <a:rPr lang="en-US" dirty="0" smtClean="0"/>
              <a:t>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Open Archives Initiative: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“...develops and promotes </a:t>
            </a:r>
            <a:r>
              <a:rPr lang="en-US" dirty="0" smtClean="0"/>
              <a:t>interoperability standards </a:t>
            </a:r>
            <a:r>
              <a:rPr lang="en-US" dirty="0" smtClean="0">
                <a:solidFill>
                  <a:schemeClr val="bg1"/>
                </a:solidFill>
              </a:rPr>
              <a:t>that aim to facilitate the efficient dissemination of content.”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OAI-PMH (Open Archives Initiative – Protocol for Metadata Harvesting):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“...defines a mechanism </a:t>
            </a:r>
            <a:r>
              <a:rPr lang="en-US" dirty="0" smtClean="0"/>
              <a:t>for harvesting </a:t>
            </a:r>
            <a:r>
              <a:rPr lang="en-US" dirty="0" smtClean="0">
                <a:solidFill>
                  <a:schemeClr val="bg1"/>
                </a:solidFill>
              </a:rPr>
              <a:t>records containing </a:t>
            </a:r>
            <a:r>
              <a:rPr lang="en-US" dirty="0" smtClean="0"/>
              <a:t>metadata from repositories</a:t>
            </a:r>
            <a:r>
              <a:rPr lang="en-US" dirty="0" smtClean="0">
                <a:solidFill>
                  <a:schemeClr val="bg1"/>
                </a:solidFill>
              </a:rPr>
              <a:t>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OAI-PMH </a:t>
            </a:r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u="sng" dirty="0" smtClean="0">
                <a:solidFill>
                  <a:srgbClr val="FFC000"/>
                </a:solidFill>
              </a:rPr>
              <a:t>Data Providers</a:t>
            </a:r>
            <a:r>
              <a:rPr lang="en-US" dirty="0" smtClean="0">
                <a:solidFill>
                  <a:srgbClr val="FFC000"/>
                </a:solidFill>
              </a:rPr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“...maintains one or more repositories (web servers) that support the OAI-PMH as a means of exposing metadata.”</a:t>
            </a:r>
          </a:p>
          <a:p>
            <a:pPr lvl="1"/>
            <a:r>
              <a:rPr lang="en-US" dirty="0" smtClean="0"/>
              <a:t>Archive-IT, Libraries, Data Repositories</a:t>
            </a:r>
          </a:p>
          <a:p>
            <a:endParaRPr lang="en-US" dirty="0" smtClean="0"/>
          </a:p>
          <a:p>
            <a:r>
              <a:rPr lang="en-US" u="sng" dirty="0" smtClean="0">
                <a:solidFill>
                  <a:srgbClr val="FFC000"/>
                </a:solidFill>
              </a:rPr>
              <a:t>Service Providers</a:t>
            </a:r>
            <a:r>
              <a:rPr lang="en-US" dirty="0" smtClean="0">
                <a:solidFill>
                  <a:srgbClr val="FFC000"/>
                </a:solidFill>
              </a:rPr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“...issues OAI-PMH requests to data providers and uses the metadata as a basis for building value-added services.”</a:t>
            </a:r>
          </a:p>
          <a:p>
            <a:pPr lvl="1"/>
            <a:r>
              <a:rPr lang="en-US" dirty="0" smtClean="0"/>
              <a:t>think </a:t>
            </a:r>
            <a:r>
              <a:rPr lang="en-US" dirty="0" smtClean="0">
                <a:sym typeface="Wingdings" pitchFamily="2" charset="2"/>
              </a:rPr>
              <a:t>OCLC’s WorldCat catalog ...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OAI-PMH Metadata Route</a:t>
            </a:r>
            <a:endParaRPr lang="en-US" dirty="0"/>
          </a:p>
        </p:txBody>
      </p:sp>
      <p:pic>
        <p:nvPicPr>
          <p:cNvPr id="5" name="Content Placeholder 4" descr="Route_Map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684265"/>
            <a:ext cx="8229600" cy="4357833"/>
          </a:xfrm>
        </p:spPr>
      </p:pic>
      <p:cxnSp>
        <p:nvCxnSpPr>
          <p:cNvPr id="6" name="Straight Arrow Connector 5"/>
          <p:cNvCxnSpPr/>
          <p:nvPr/>
        </p:nvCxnSpPr>
        <p:spPr>
          <a:xfrm rot="16200000" flipH="1">
            <a:off x="1447800" y="2743200"/>
            <a:ext cx="6858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6200000" flipH="1">
            <a:off x="1562100" y="3924300"/>
            <a:ext cx="838200" cy="1524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590800" y="4191000"/>
            <a:ext cx="28956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H="1" flipV="1">
            <a:off x="6972300" y="3086100"/>
            <a:ext cx="9144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 flipV="1">
            <a:off x="2667000" y="2667000"/>
            <a:ext cx="46482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Metadata Route: </a:t>
            </a:r>
            <a:br>
              <a:rPr lang="en-US" dirty="0" smtClean="0"/>
            </a:br>
            <a:r>
              <a:rPr lang="en-US" dirty="0" smtClean="0"/>
              <a:t>Creation</a:t>
            </a:r>
            <a:endParaRPr lang="en-US" dirty="0"/>
          </a:p>
        </p:txBody>
      </p:sp>
      <p:pic>
        <p:nvPicPr>
          <p:cNvPr id="7" name="Content Placeholder 6" descr="Route_Map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84265"/>
            <a:ext cx="8229600" cy="4357833"/>
          </a:xfrm>
        </p:spPr>
      </p:pic>
      <p:pic>
        <p:nvPicPr>
          <p:cNvPr id="11" name="Picture 10" descr="MetaPaper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2438400"/>
            <a:ext cx="561975" cy="733425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rot="16200000" flipH="1">
            <a:off x="1638300" y="2781300"/>
            <a:ext cx="7620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V="1">
            <a:off x="1562100" y="3924300"/>
            <a:ext cx="914400" cy="762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buFont typeface="Arial" pitchFamily="34" charset="0"/>
          <a:buChar char="•"/>
          <a:defRPr sz="2400" dirty="0" smtClean="0">
            <a:sym typeface="Wingdings" pitchFamily="2" charset="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3270</TotalTime>
  <Words>707</Words>
  <Application>Microsoft Office PowerPoint</Application>
  <PresentationFormat>On-screen Show (4:3)</PresentationFormat>
  <Paragraphs>174</Paragraphs>
  <Slides>39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All Aboard!  Archive-It   and the OAI-PMH Metadata Railways </vt:lpstr>
      <vt:lpstr>All Aboard!</vt:lpstr>
      <vt:lpstr>OAI-PMH Overview</vt:lpstr>
      <vt:lpstr>OAI-PMH Overview</vt:lpstr>
      <vt:lpstr>OAI-PMH Overview</vt:lpstr>
      <vt:lpstr>OAI-PMH Overview</vt:lpstr>
      <vt:lpstr>OAI-PMH Overview</vt:lpstr>
      <vt:lpstr>The OAI-PMH Metadata Route</vt:lpstr>
      <vt:lpstr>Metadata Route:  Creation</vt:lpstr>
      <vt:lpstr>Metadata Route: Creation  Archive-It Web App</vt:lpstr>
      <vt:lpstr>Metadata Route: Creation  “Opt-In” to OAI-PMH feed</vt:lpstr>
      <vt:lpstr>Metadata Route:  Dissemination</vt:lpstr>
      <vt:lpstr>Metadata Route: Dissemination OAI-PMH XML Feed</vt:lpstr>
      <vt:lpstr>Metadata Route: Discovery</vt:lpstr>
      <vt:lpstr>Metadata Route: Discovery WorldCat Catalog</vt:lpstr>
      <vt:lpstr>Metadata Route: Discovery WorldCat Catalog</vt:lpstr>
      <vt:lpstr>Metadata Route: Access</vt:lpstr>
      <vt:lpstr>Metadata Route: Access And back to Archive-It!</vt:lpstr>
      <vt:lpstr>Record Harvesting</vt:lpstr>
      <vt:lpstr>Record Harvesting</vt:lpstr>
      <vt:lpstr>Record Harvesting</vt:lpstr>
      <vt:lpstr>Record Harvesting</vt:lpstr>
      <vt:lpstr>Slide 23</vt:lpstr>
      <vt:lpstr>Field Mapping (or, How did that get there?)</vt:lpstr>
      <vt:lpstr>Field Mapping</vt:lpstr>
      <vt:lpstr>Field Mapping: WorldCat Catalog</vt:lpstr>
      <vt:lpstr>Field Mapping: &lt;identifier&gt; </vt:lpstr>
      <vt:lpstr>Field Mapping: Moral of the Story</vt:lpstr>
      <vt:lpstr>OAI-PMH Server Structure</vt:lpstr>
      <vt:lpstr>A Solr based approach</vt:lpstr>
      <vt:lpstr>Benefits of a SOLR based  OAI-PMH server </vt:lpstr>
      <vt:lpstr>Sets</vt:lpstr>
      <vt:lpstr>Sets</vt:lpstr>
      <vt:lpstr>Sets</vt:lpstr>
      <vt:lpstr>MARCXML / MARC21 example</vt:lpstr>
      <vt:lpstr>Moving Forward...</vt:lpstr>
      <vt:lpstr>OCLC WorldCat Update Frequency</vt:lpstr>
      <vt:lpstr>Seed Level Metadata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Graham Hukill</dc:creator>
  <cp:lastModifiedBy>Graham Hukill</cp:lastModifiedBy>
  <cp:revision>313</cp:revision>
  <dcterms:created xsi:type="dcterms:W3CDTF">2011-10-13T22:53:23Z</dcterms:created>
  <dcterms:modified xsi:type="dcterms:W3CDTF">2011-10-19T04:16:40Z</dcterms:modified>
</cp:coreProperties>
</file>