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3" r:id="rId7"/>
    <p:sldId id="261" r:id="rId8"/>
    <p:sldId id="262" r:id="rId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8" d="100"/>
          <a:sy n="88" d="100"/>
        </p:scale>
        <p:origin x="-96" y="-7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>
            <a:noAutofit/>
          </a:bodyPr>
          <a:lstStyle>
            <a:lvl1pPr algn="ctr"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7DC241-9778-478D-97CD-05D89D1BE952}" type="datetimeFigureOut">
              <a:rPr lang="en-US" smtClean="0"/>
              <a:pPr/>
              <a:t>11/3/2009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24E3D7-29DA-4985-B63B-5A54FB56E38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7DC241-9778-478D-97CD-05D89D1BE952}" type="datetimeFigureOut">
              <a:rPr lang="en-US" smtClean="0"/>
              <a:pPr/>
              <a:t>11/3/2009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24E3D7-29DA-4985-B63B-5A54FB56E38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7DC241-9778-478D-97CD-05D89D1BE952}" type="datetimeFigureOut">
              <a:rPr lang="en-US" smtClean="0"/>
              <a:pPr/>
              <a:t>11/3/2009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24E3D7-29DA-4985-B63B-5A54FB56E38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7DC241-9778-478D-97CD-05D89D1BE952}" type="datetimeFigureOut">
              <a:rPr lang="en-US" smtClean="0"/>
              <a:pPr/>
              <a:t>11/3/2009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24E3D7-29DA-4985-B63B-5A54FB56E38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722313" y="2871787"/>
            <a:ext cx="7772400" cy="1362075"/>
          </a:xfrm>
        </p:spPr>
        <p:txBody>
          <a:bodyPr anchor="t">
            <a:noAutofit/>
          </a:bodyPr>
          <a:lstStyle>
            <a:lvl1pPr algn="l">
              <a:defRPr sz="4400" b="1" cap="none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1371600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7DC241-9778-478D-97CD-05D89D1BE952}" type="datetimeFigureOut">
              <a:rPr lang="en-US" smtClean="0"/>
              <a:pPr/>
              <a:t>11/3/2009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24E3D7-29DA-4985-B63B-5A54FB56E38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7DC241-9778-478D-97CD-05D89D1BE952}" type="datetimeFigureOut">
              <a:rPr lang="en-US" smtClean="0"/>
              <a:pPr/>
              <a:t>11/3/2009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24E3D7-29DA-4985-B63B-5A54FB56E38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457200" y="1535113"/>
            <a:ext cx="4040188" cy="639762"/>
          </a:xfrm>
        </p:spPr>
        <p:txBody>
          <a:bodyPr anchor="ctr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 hasCustomPrompt="1"/>
          </p:nvPr>
        </p:nvSpPr>
        <p:spPr>
          <a:xfrm>
            <a:off x="4645025" y="1535113"/>
            <a:ext cx="4041775" cy="639762"/>
          </a:xfrm>
        </p:spPr>
        <p:txBody>
          <a:bodyPr anchor="ctr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7DC241-9778-478D-97CD-05D89D1BE952}" type="datetimeFigureOut">
              <a:rPr lang="en-US" smtClean="0"/>
              <a:pPr/>
              <a:t>11/3/2009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24E3D7-29DA-4985-B63B-5A54FB56E38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7DC241-9778-478D-97CD-05D89D1BE952}" type="datetimeFigureOut">
              <a:rPr lang="en-US" smtClean="0"/>
              <a:pPr/>
              <a:t>11/3/2009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24E3D7-29DA-4985-B63B-5A54FB56E38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7DC241-9778-478D-97CD-05D89D1BE952}" type="datetimeFigureOut">
              <a:rPr lang="en-US" smtClean="0"/>
              <a:pPr/>
              <a:t>11/3/2009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24E3D7-29DA-4985-B63B-5A54FB56E38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273050"/>
            <a:ext cx="3008313" cy="1162050"/>
          </a:xfrm>
        </p:spPr>
        <p:txBody>
          <a:bodyPr anchor="b">
            <a:scene3d>
              <a:camera prst="orthographicFront"/>
              <a:lightRig rig="soft" dir="t"/>
            </a:scene3d>
            <a:sp3d prstMaterial="powder">
              <a:contourClr>
                <a:schemeClr val="bg2"/>
              </a:contourClr>
            </a:sp3d>
          </a:bodyPr>
          <a:lstStyle>
            <a:lvl1pPr algn="l">
              <a:defRPr sz="2000" b="1" cap="none" spc="0">
                <a:ln>
                  <a:noFill/>
                </a:ln>
                <a:solidFill>
                  <a:schemeClr val="tx2"/>
                </a:solidFill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7DC241-9778-478D-97CD-05D89D1BE952}" type="datetimeFigureOut">
              <a:rPr lang="en-US" smtClean="0"/>
              <a:pPr/>
              <a:t>11/3/2009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24E3D7-29DA-4985-B63B-5A54FB56E38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81000" y="1447800"/>
            <a:ext cx="2971800" cy="1328738"/>
          </a:xfrm>
        </p:spPr>
        <p:txBody>
          <a:bodyPr anchor="b">
            <a:scene3d>
              <a:camera prst="orthographicFront"/>
              <a:lightRig rig="soft" dir="t"/>
            </a:scene3d>
            <a:sp3d prstMaterial="powder">
              <a:contourClr>
                <a:schemeClr val="bg2"/>
              </a:contourClr>
            </a:sp3d>
          </a:bodyPr>
          <a:lstStyle>
            <a:lvl1pPr algn="l">
              <a:defRPr sz="2000" b="1" cap="none" spc="0">
                <a:ln>
                  <a:noFill/>
                </a:ln>
                <a:solidFill>
                  <a:schemeClr val="tx2"/>
                </a:solidFill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1000" y="2776538"/>
            <a:ext cx="29718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7DC241-9778-478D-97CD-05D89D1BE952}" type="datetimeFigureOut">
              <a:rPr lang="en-US" smtClean="0"/>
              <a:pPr/>
              <a:t>11/3/2009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24E3D7-29DA-4985-B63B-5A54FB56E38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Rectangle 8"/>
          <p:cNvSpPr/>
          <p:nvPr/>
        </p:nvSpPr>
        <p:spPr>
          <a:xfrm rot="21172883" flipH="1">
            <a:off x="4068648" y="1312793"/>
            <a:ext cx="3673971" cy="3673971"/>
          </a:xfrm>
          <a:prstGeom prst="rect">
            <a:avLst/>
          </a:prstGeom>
          <a:solidFill>
            <a:srgbClr val="FFFFFF"/>
          </a:solidFill>
          <a:ln w="3175">
            <a:solidFill>
              <a:srgbClr val="777777"/>
            </a:solidFill>
          </a:ln>
          <a:effectLst>
            <a:outerShdw blurRad="63500" dist="6350" dir="5400000" algn="t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4</a:t>
            </a:r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 rot="21435926" flipH="1">
            <a:off x="4045012" y="1267664"/>
            <a:ext cx="3673971" cy="3673971"/>
          </a:xfrm>
          <a:prstGeom prst="rect">
            <a:avLst/>
          </a:prstGeom>
          <a:solidFill>
            <a:srgbClr val="FFFFFF"/>
          </a:solidFill>
          <a:ln w="3175">
            <a:solidFill>
              <a:srgbClr val="777777"/>
            </a:solidFill>
          </a:ln>
          <a:effectLst>
            <a:outerShdw blurRad="63500" dist="6350" dir="5400000" algn="t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4</a:t>
            </a:r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>
            <a:off x="4065563" y="1252028"/>
            <a:ext cx="3840480" cy="3840480"/>
          </a:xfrm>
          <a:prstGeom prst="rect">
            <a:avLst/>
          </a:prstGeom>
          <a:solidFill>
            <a:srgbClr val="FFFFFF"/>
          </a:solidFill>
          <a:ln w="3175">
            <a:solidFill>
              <a:srgbClr val="777777"/>
            </a:solidFill>
          </a:ln>
          <a:effectLst>
            <a:outerShdw blurRad="76200" dist="6350" dir="5400000" algn="t" rotWithShape="0">
              <a:prstClr val="black">
                <a:alpha val="6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4</a:t>
            </a:r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 rot="293056">
            <a:off x="4124179" y="1181685"/>
            <a:ext cx="3977640" cy="3977640"/>
          </a:xfrm>
          <a:prstGeom prst="rect">
            <a:avLst/>
          </a:prstGeom>
          <a:solidFill>
            <a:srgbClr val="FFFFFF"/>
          </a:solidFill>
          <a:ln w="3175">
            <a:solidFill>
              <a:srgbClr val="777777"/>
            </a:solidFill>
          </a:ln>
          <a:effectLst>
            <a:outerShdw blurRad="50000" dist="50800" dir="12900000" sy="99500" kx="90000" ky="150000" algn="tl" rotWithShape="0">
              <a:srgbClr val="000000">
                <a:alpha val="37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4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300000">
            <a:off x="4275668" y="1323975"/>
            <a:ext cx="3657600" cy="3657600"/>
          </a:xfrm>
          <a:solidFill>
            <a:schemeClr val="bg2"/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  <a:scene3d>
              <a:camera prst="orthographicFront"/>
              <a:lightRig rig="soft" dir="t"/>
            </a:scene3d>
            <a:sp3d contourW="12700" prstMaterial="powder">
              <a:bevelT w="29210" h="12700"/>
              <a:contourClr>
                <a:schemeClr val="bg2"/>
              </a:contourClr>
            </a:sp3d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/>
                </a:solidFill>
              </a:defRPr>
            </a:lvl1pPr>
          </a:lstStyle>
          <a:p>
            <a:fld id="{647DC241-9778-478D-97CD-05D89D1BE952}" type="datetimeFigureOut">
              <a:rPr lang="en-US" smtClean="0"/>
              <a:pPr/>
              <a:t>11/3/2009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/>
                </a:solidFill>
              </a:defRPr>
            </a:lvl1pPr>
          </a:lstStyle>
          <a:p>
            <a:fld id="{E624E3D7-29DA-4985-B63B-5A54FB56E38A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400" b="1" kern="1200">
          <a:ln>
            <a:noFill/>
          </a:ln>
          <a:solidFill>
            <a:schemeClr val="tx2"/>
          </a:solidFill>
          <a:effectLst>
            <a:outerShdw blurRad="50800" dist="25400" dir="5400000" algn="t" rotWithShape="0">
              <a:prstClr val="black">
                <a:alpha val="80000"/>
              </a:prstClr>
            </a:outerShdw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914400" rtl="0" eaLnBrk="1" latinLnBrk="0" hangingPunct="1">
        <a:spcBef>
          <a:spcPct val="20000"/>
        </a:spcBef>
        <a:buClr>
          <a:schemeClr val="tx2"/>
        </a:buClr>
        <a:buFont typeface="Wingdings" pitchFamily="2" charset="2"/>
        <a:buChar char="§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Clr>
          <a:schemeClr val="tx2"/>
        </a:buClr>
        <a:buFont typeface="Wingdings" pitchFamily="2" charset="2"/>
        <a:buChar char="§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Clr>
          <a:schemeClr val="tx2"/>
        </a:buClr>
        <a:buFont typeface="Wingdings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Clr>
          <a:schemeClr val="tx2"/>
        </a:buClr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Clr>
          <a:schemeClr val="tx2"/>
        </a:buClr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.gi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.gi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.gif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.gi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hyperlink" Target="mailto:mcelrath@american.edu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4800" dirty="0" smtClean="0"/>
              <a:t>American University’s Web Harvesting Project</a:t>
            </a:r>
            <a:endParaRPr lang="en-US" sz="48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sz="3600" dirty="0" smtClean="0"/>
              <a:t>A Work in Progress</a:t>
            </a:r>
            <a:endParaRPr lang="en-US" sz="3600" dirty="0"/>
          </a:p>
        </p:txBody>
      </p:sp>
      <p:pic>
        <p:nvPicPr>
          <p:cNvPr id="4" name="Picture 3" descr="aumark4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419600" y="5257800"/>
            <a:ext cx="476250" cy="48577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Student Group Websites</a:t>
            </a:r>
            <a:endParaRPr lang="en-US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1000" y="1600200"/>
            <a:ext cx="4038600" cy="32308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8200" y="2895600"/>
            <a:ext cx="4038600" cy="32308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4" descr="aumark4.g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153400" y="457200"/>
            <a:ext cx="476250" cy="48577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Student Publications</a:t>
            </a:r>
            <a:endParaRPr lang="en-US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2971800"/>
            <a:ext cx="4038600" cy="32308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1" name="Picture 3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24400" y="1371600"/>
            <a:ext cx="4038600" cy="32308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5" descr="aumark4.g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305800" y="533400"/>
            <a:ext cx="476250" cy="48577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American University’s </a:t>
            </a:r>
            <a:br>
              <a:rPr lang="en-US" dirty="0" smtClean="0"/>
            </a:br>
            <a:r>
              <a:rPr lang="en-US" dirty="0" smtClean="0"/>
              <a:t>Website Redesign</a:t>
            </a:r>
            <a:endParaRPr lang="en-US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48200" y="2247741"/>
            <a:ext cx="4038600" cy="32308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5" name="Picture 3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" y="2247741"/>
            <a:ext cx="4038600" cy="32308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4" descr="aumark4.g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077200" y="685800"/>
            <a:ext cx="476250" cy="48577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Collections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Academics @ American University</a:t>
            </a:r>
          </a:p>
          <a:p>
            <a:r>
              <a:rPr lang="en-US" dirty="0" smtClean="0"/>
              <a:t>American University</a:t>
            </a:r>
          </a:p>
          <a:p>
            <a:r>
              <a:rPr lang="en-US" dirty="0" smtClean="0"/>
              <a:t>AU Athletics</a:t>
            </a:r>
          </a:p>
          <a:p>
            <a:r>
              <a:rPr lang="en-US" dirty="0" smtClean="0"/>
              <a:t>American University Alumni Association</a:t>
            </a:r>
          </a:p>
          <a:p>
            <a:r>
              <a:rPr lang="en-US" dirty="0" smtClean="0"/>
              <a:t>WAMU</a:t>
            </a:r>
          </a:p>
          <a:p>
            <a:r>
              <a:rPr lang="en-US" dirty="0" smtClean="0"/>
              <a:t>American University Online Publications</a:t>
            </a:r>
          </a:p>
          <a:p>
            <a:r>
              <a:rPr lang="en-US" dirty="0" smtClean="0"/>
              <a:t>Student </a:t>
            </a:r>
            <a:r>
              <a:rPr lang="en-US" dirty="0" smtClean="0"/>
              <a:t>Life &amp; American </a:t>
            </a:r>
            <a:r>
              <a:rPr lang="en-US" dirty="0" smtClean="0"/>
              <a:t>University</a:t>
            </a:r>
            <a:endParaRPr lang="en-US" dirty="0" smtClean="0"/>
          </a:p>
        </p:txBody>
      </p:sp>
      <p:pic>
        <p:nvPicPr>
          <p:cNvPr id="4" name="Picture 3" descr="aumark4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153400" y="533400"/>
            <a:ext cx="476250" cy="48577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Local vs. National Content</a:t>
            </a:r>
            <a:endParaRPr lang="en-US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2247741"/>
            <a:ext cx="4038600" cy="32308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8200" y="2247741"/>
            <a:ext cx="4038600" cy="32308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8" descr="aumark4.g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153400" y="457200"/>
            <a:ext cx="476250" cy="48577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Success Story</a:t>
            </a:r>
            <a:endParaRPr lang="en-US" dirty="0"/>
          </a:p>
        </p:txBody>
      </p:sp>
      <p:pic>
        <p:nvPicPr>
          <p:cNvPr id="1028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43273" y="1600200"/>
            <a:ext cx="5657454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3" descr="aumark4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077200" y="533400"/>
            <a:ext cx="476250" cy="48577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Contact Information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r>
              <a:rPr lang="en-US" dirty="0" smtClean="0"/>
              <a:t>Susan McElrath</a:t>
            </a:r>
          </a:p>
          <a:p>
            <a:pPr algn="ctr">
              <a:buNone/>
            </a:pPr>
            <a:r>
              <a:rPr lang="en-US" dirty="0" smtClean="0">
                <a:hlinkClick r:id="rId2"/>
              </a:rPr>
              <a:t>mcelrath@american.edu</a:t>
            </a:r>
            <a:endParaRPr lang="en-US" dirty="0" smtClean="0"/>
          </a:p>
          <a:p>
            <a:pPr algn="ctr">
              <a:buNone/>
            </a:pPr>
            <a:r>
              <a:rPr lang="en-US" dirty="0" smtClean="0"/>
              <a:t>(202) 885-3255</a:t>
            </a:r>
            <a:endParaRPr lang="en-US" dirty="0"/>
          </a:p>
        </p:txBody>
      </p:sp>
      <p:pic>
        <p:nvPicPr>
          <p:cNvPr id="4" name="Picture 3" descr="aumark4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001000" y="533400"/>
            <a:ext cx="476250" cy="48577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ilk">
  <a:themeElements>
    <a:clrScheme name="Slik-1">
      <a:dk1>
        <a:srgbClr val="000000"/>
      </a:dk1>
      <a:lt1>
        <a:srgbClr val="FFFFFF"/>
      </a:lt1>
      <a:dk2>
        <a:srgbClr val="043988"/>
      </a:dk2>
      <a:lt2>
        <a:srgbClr val="92C2EB"/>
      </a:lt2>
      <a:accent1>
        <a:srgbClr val="836AAE"/>
      </a:accent1>
      <a:accent2>
        <a:srgbClr val="5DA577"/>
      </a:accent2>
      <a:accent3>
        <a:srgbClr val="678EB9"/>
      </a:accent3>
      <a:accent4>
        <a:srgbClr val="F7A611"/>
      </a:accent4>
      <a:accent5>
        <a:srgbClr val="A1AB38"/>
      </a:accent5>
      <a:accent6>
        <a:srgbClr val="C17790"/>
      </a:accent6>
      <a:hlink>
        <a:srgbClr val="DA5723"/>
      </a:hlink>
      <a:folHlink>
        <a:srgbClr val="226CA5"/>
      </a:folHlink>
    </a:clrScheme>
    <a:fontScheme name="Slik-1">
      <a:majorFont>
        <a:latin typeface="Arial"/>
        <a:ea typeface=""/>
        <a:cs typeface=""/>
        <a:font script="Jpan" typeface="ＭＳ Ｐゴシック"/>
        <a:font script="Hang" typeface="돋음"/>
        <a:font script="Hans" typeface="方正姚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돋음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Slik-1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250000"/>
              </a:schemeClr>
            </a:gs>
            <a:gs pos="30000">
              <a:schemeClr val="phClr">
                <a:tint val="60000"/>
                <a:satMod val="250000"/>
              </a:schemeClr>
            </a:gs>
            <a:gs pos="50000">
              <a:schemeClr val="phClr">
                <a:tint val="57000"/>
                <a:satMod val="250000"/>
              </a:schemeClr>
            </a:gs>
            <a:gs pos="100000">
              <a:schemeClr val="phClr">
                <a:tint val="28000"/>
                <a:satMod val="250000"/>
              </a:schemeClr>
            </a:gs>
          </a:gsLst>
          <a:lin ang="6960000" scaled="1"/>
        </a:gradFill>
        <a:gradFill rotWithShape="1">
          <a:gsLst>
            <a:gs pos="0">
              <a:schemeClr val="phClr">
                <a:shade val="80000"/>
                <a:satMod val="200000"/>
              </a:schemeClr>
            </a:gs>
            <a:gs pos="30000">
              <a:schemeClr val="phClr">
                <a:shade val="20000"/>
                <a:satMod val="250000"/>
              </a:schemeClr>
            </a:gs>
            <a:gs pos="50000">
              <a:schemeClr val="phClr">
                <a:shade val="23000"/>
                <a:satMod val="250000"/>
              </a:schemeClr>
            </a:gs>
            <a:gs pos="60000">
              <a:schemeClr val="phClr">
                <a:shade val="29000"/>
                <a:satMod val="230000"/>
              </a:schemeClr>
            </a:gs>
            <a:gs pos="100000">
              <a:schemeClr val="phClr">
                <a:shade val="70000"/>
                <a:satMod val="200000"/>
              </a:schemeClr>
            </a:gs>
          </a:gsLst>
          <a:lin ang="6960000" scaled="1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50800" dir="5400000" algn="tl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soft" dir="t"/>
          </a:scene3d>
          <a:sp3d>
            <a:bevelT w="127000" h="12700"/>
          </a:sp3d>
        </a:effectStyle>
        <a:effectStyle>
          <a:effectLst>
            <a:outerShdw blurRad="63500" dist="50800" dir="5400000" algn="tl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soft" dir="t"/>
          </a:scene3d>
          <a:sp3d>
            <a:bevelT w="152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50000"/>
                <a:satMod val="150000"/>
              </a:schemeClr>
            </a:gs>
            <a:gs pos="50000">
              <a:schemeClr val="phClr">
                <a:tint val="85000"/>
                <a:shade val="100000"/>
                <a:satMod val="140000"/>
              </a:schemeClr>
            </a:gs>
            <a:gs pos="100000">
              <a:schemeClr val="phClr">
                <a:shade val="50000"/>
                <a:satMod val="150000"/>
              </a:schemeClr>
            </a:gs>
          </a:gsLst>
          <a:lin ang="5400000" scaled="1"/>
        </a:gradFill>
        <a:blipFill>
          <a:blip xmlns:r="http://schemas.openxmlformats.org/officeDocument/2006/relationships" r:embed="rId1">
            <a:duotone>
              <a:schemeClr val="phClr">
                <a:shade val="55000"/>
                <a:satMod val="150000"/>
              </a:schemeClr>
              <a:schemeClr val="phClr">
                <a:tint val="0"/>
                <a:satMod val="15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Silk</Template>
  <TotalTime>381</TotalTime>
  <Words>55</Words>
  <Application>Microsoft Office PowerPoint</Application>
  <PresentationFormat>On-screen Show (4:3)</PresentationFormat>
  <Paragraphs>19</Paragraphs>
  <Slides>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Silk</vt:lpstr>
      <vt:lpstr>American University’s Web Harvesting Project</vt:lpstr>
      <vt:lpstr>Student Group Websites</vt:lpstr>
      <vt:lpstr>Student Publications</vt:lpstr>
      <vt:lpstr>American University’s  Website Redesign</vt:lpstr>
      <vt:lpstr>Collections</vt:lpstr>
      <vt:lpstr>Local vs. National Content</vt:lpstr>
      <vt:lpstr>Success Story</vt:lpstr>
      <vt:lpstr>Contact Information</vt:lpstr>
    </vt:vector>
  </TitlesOfParts>
  <Company> 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Ameic</dc:title>
  <dc:creator>mcelrath</dc:creator>
  <cp:lastModifiedBy>mcelrath</cp:lastModifiedBy>
  <cp:revision>36</cp:revision>
  <dcterms:created xsi:type="dcterms:W3CDTF">2009-10-28T13:11:33Z</dcterms:created>
  <dcterms:modified xsi:type="dcterms:W3CDTF">2009-11-03T20:00:32Z</dcterms:modified>
</cp:coreProperties>
</file>