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241-9778-478D-97CD-05D89D1BE95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E3D7-29DA-4985-B63B-5A54FB56E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241-9778-478D-97CD-05D89D1BE95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E3D7-29DA-4985-B63B-5A54FB56E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241-9778-478D-97CD-05D89D1BE95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E3D7-29DA-4985-B63B-5A54FB56E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241-9778-478D-97CD-05D89D1BE95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E3D7-29DA-4985-B63B-5A54FB56E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871787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241-9778-478D-97CD-05D89D1BE95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E3D7-29DA-4985-B63B-5A54FB56E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241-9778-478D-97CD-05D89D1BE95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E3D7-29DA-4985-B63B-5A54FB56E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241-9778-478D-97CD-05D89D1BE95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E3D7-29DA-4985-B63B-5A54FB56E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241-9778-478D-97CD-05D89D1BE95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E3D7-29DA-4985-B63B-5A54FB56E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241-9778-478D-97CD-05D89D1BE95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E3D7-29DA-4985-B63B-5A54FB56E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>
            <a:scene3d>
              <a:camera prst="orthographicFront"/>
              <a:lightRig rig="soft" dir="t"/>
            </a:scene3d>
            <a:sp3d prstMaterial="powder">
              <a:contourClr>
                <a:schemeClr val="bg2"/>
              </a:contourClr>
            </a:sp3d>
          </a:bodyPr>
          <a:lstStyle>
            <a:lvl1pPr algn="l">
              <a:defRPr sz="2000" b="1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241-9778-478D-97CD-05D89D1BE95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E3D7-29DA-4985-B63B-5A54FB56E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447800"/>
            <a:ext cx="2971800" cy="1328738"/>
          </a:xfrm>
        </p:spPr>
        <p:txBody>
          <a:bodyPr anchor="b">
            <a:scene3d>
              <a:camera prst="orthographicFront"/>
              <a:lightRig rig="soft" dir="t"/>
            </a:scene3d>
            <a:sp3d prstMaterial="powder">
              <a:contourClr>
                <a:schemeClr val="bg2"/>
              </a:contourClr>
            </a:sp3d>
          </a:bodyPr>
          <a:lstStyle>
            <a:lvl1pPr algn="l">
              <a:defRPr sz="2000" b="1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776538"/>
            <a:ext cx="2971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241-9778-478D-97CD-05D89D1BE95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E3D7-29DA-4985-B63B-5A54FB56E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21172883" flipH="1">
            <a:off x="4068648" y="1312793"/>
            <a:ext cx="3673971" cy="3673971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21435926" flipH="1">
            <a:off x="4045012" y="1267664"/>
            <a:ext cx="3673971" cy="3673971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65563" y="1252028"/>
            <a:ext cx="3840480" cy="3840480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76200" dist="635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93056">
            <a:off x="4124179" y="1181685"/>
            <a:ext cx="3977640" cy="3977640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50000" dist="50800" dir="12900000" sy="99500" kx="90000" ky="150000" algn="tl" rotWithShape="0">
              <a:srgbClr val="000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00000">
            <a:off x="4275668" y="1323975"/>
            <a:ext cx="3657600" cy="36576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647DC241-9778-478D-97CD-05D89D1BE952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624E3D7-29DA-4985-B63B-5A54FB56E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chemeClr val="tx2"/>
          </a:solidFill>
          <a:effectLst>
            <a:outerShdw blurRad="50800" dist="25400" dir="5400000" algn="t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mcelrath@american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American University’s Web Harvesting Project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Work in Progress</a:t>
            </a:r>
            <a:endParaRPr lang="en-US" sz="3600" dirty="0"/>
          </a:p>
        </p:txBody>
      </p:sp>
      <p:pic>
        <p:nvPicPr>
          <p:cNvPr id="4" name="Picture 3" descr="aumark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5257800"/>
            <a:ext cx="476250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Group Websites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umark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457200"/>
            <a:ext cx="476250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Publications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umark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5800" y="533400"/>
            <a:ext cx="476250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University’s </a:t>
            </a:r>
            <a:br>
              <a:rPr lang="en-US" dirty="0" smtClean="0"/>
            </a:br>
            <a:r>
              <a:rPr lang="en-US" dirty="0" smtClean="0"/>
              <a:t>Website Redesign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47741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47741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umark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685800"/>
            <a:ext cx="476250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Academics @ American University</a:t>
            </a:r>
          </a:p>
          <a:p>
            <a:r>
              <a:rPr lang="en-US" dirty="0" smtClean="0"/>
              <a:t>American University</a:t>
            </a:r>
          </a:p>
          <a:p>
            <a:r>
              <a:rPr lang="en-US" dirty="0" smtClean="0"/>
              <a:t>AU Athletics</a:t>
            </a:r>
          </a:p>
          <a:p>
            <a:r>
              <a:rPr lang="en-US" dirty="0" smtClean="0"/>
              <a:t>American University Alumni Association</a:t>
            </a:r>
          </a:p>
          <a:p>
            <a:r>
              <a:rPr lang="en-US" dirty="0" smtClean="0"/>
              <a:t>WAMU</a:t>
            </a:r>
          </a:p>
          <a:p>
            <a:r>
              <a:rPr lang="en-US" dirty="0" smtClean="0"/>
              <a:t>American University Online Publications</a:t>
            </a:r>
          </a:p>
          <a:p>
            <a:r>
              <a:rPr lang="en-US" dirty="0" smtClean="0"/>
              <a:t>Student </a:t>
            </a:r>
            <a:r>
              <a:rPr lang="en-US" dirty="0" smtClean="0"/>
              <a:t>Life &amp; American </a:t>
            </a:r>
            <a:r>
              <a:rPr lang="en-US" dirty="0" smtClean="0"/>
              <a:t>University</a:t>
            </a:r>
            <a:endParaRPr lang="en-US" dirty="0" smtClean="0"/>
          </a:p>
        </p:txBody>
      </p:sp>
      <p:pic>
        <p:nvPicPr>
          <p:cNvPr id="4" name="Picture 3" descr="aumark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533400"/>
            <a:ext cx="476250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vs. National Content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47741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47741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umark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457200"/>
            <a:ext cx="476250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Story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umark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533400"/>
            <a:ext cx="476250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Susan McElrath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mcelrath@american.edu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(202) 885-3255</a:t>
            </a:r>
            <a:endParaRPr lang="en-US" dirty="0"/>
          </a:p>
        </p:txBody>
      </p:sp>
      <p:pic>
        <p:nvPicPr>
          <p:cNvPr id="4" name="Picture 3" descr="aumark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533400"/>
            <a:ext cx="476250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lk">
  <a:themeElements>
    <a:clrScheme name="Slik-1">
      <a:dk1>
        <a:srgbClr val="000000"/>
      </a:dk1>
      <a:lt1>
        <a:srgbClr val="FFFFFF"/>
      </a:lt1>
      <a:dk2>
        <a:srgbClr val="043988"/>
      </a:dk2>
      <a:lt2>
        <a:srgbClr val="92C2EB"/>
      </a:lt2>
      <a:accent1>
        <a:srgbClr val="836AAE"/>
      </a:accent1>
      <a:accent2>
        <a:srgbClr val="5DA577"/>
      </a:accent2>
      <a:accent3>
        <a:srgbClr val="678EB9"/>
      </a:accent3>
      <a:accent4>
        <a:srgbClr val="F7A611"/>
      </a:accent4>
      <a:accent5>
        <a:srgbClr val="A1AB38"/>
      </a:accent5>
      <a:accent6>
        <a:srgbClr val="C17790"/>
      </a:accent6>
      <a:hlink>
        <a:srgbClr val="DA5723"/>
      </a:hlink>
      <a:folHlink>
        <a:srgbClr val="226CA5"/>
      </a:folHlink>
    </a:clrScheme>
    <a:fontScheme name="Slik-1">
      <a:majorFont>
        <a:latin typeface="Arial"/>
        <a:ea typeface=""/>
        <a:cs typeface=""/>
        <a:font script="Jpan" typeface="ＭＳ Ｐゴシック"/>
        <a:font script="Hang" typeface="돋음"/>
        <a:font script="Hans" typeface="方正姚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돋음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ik-1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5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28000"/>
                <a:satMod val="250000"/>
              </a:schemeClr>
            </a:gs>
          </a:gsLst>
          <a:lin ang="6960000" scaled="1"/>
        </a:gradFill>
        <a:gradFill rotWithShape="1">
          <a:gsLst>
            <a:gs pos="0">
              <a:schemeClr val="phClr">
                <a:shade val="80000"/>
                <a:satMod val="200000"/>
              </a:schemeClr>
            </a:gs>
            <a:gs pos="30000">
              <a:schemeClr val="phClr">
                <a:shade val="20000"/>
                <a:satMod val="250000"/>
              </a:schemeClr>
            </a:gs>
            <a:gs pos="50000">
              <a:schemeClr val="phClr">
                <a:shade val="23000"/>
                <a:satMod val="250000"/>
              </a:schemeClr>
            </a:gs>
            <a:gs pos="60000">
              <a:schemeClr val="phClr">
                <a:shade val="29000"/>
                <a:satMod val="23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lin ang="696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50800" dir="5400000" algn="tl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127000" h="12700"/>
          </a:sp3d>
        </a:effectStyle>
        <a:effectStyle>
          <a:effectLst>
            <a:outerShdw blurRad="63500" dist="50800" dir="5400000" algn="tl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152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50000"/>
              </a:schemeClr>
            </a:gs>
            <a:gs pos="50000">
              <a:schemeClr val="phClr">
                <a:tint val="85000"/>
                <a:shade val="100000"/>
                <a:satMod val="140000"/>
              </a:schemeClr>
            </a:gs>
            <a:gs pos="100000">
              <a:schemeClr val="phClr">
                <a:shade val="50000"/>
                <a:satMod val="15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55000"/>
                <a:satMod val="150000"/>
              </a:schemeClr>
              <a:schemeClr val="phClr">
                <a:tint val="0"/>
                <a:sat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Silk</Template>
  <TotalTime>381</TotalTime>
  <Words>55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Silk</vt:lpstr>
      <vt:lpstr>American University’s Web Harvesting Project</vt:lpstr>
      <vt:lpstr>Student Group Websites</vt:lpstr>
      <vt:lpstr>Student Publications</vt:lpstr>
      <vt:lpstr>American University’s  Website Redesign</vt:lpstr>
      <vt:lpstr>Collections</vt:lpstr>
      <vt:lpstr>Local vs. National Content</vt:lpstr>
      <vt:lpstr>Success Story</vt:lpstr>
      <vt:lpstr>Contact Information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Ameic</dc:title>
  <dc:creator>mcelrath</dc:creator>
  <cp:lastModifiedBy>mcelrath</cp:lastModifiedBy>
  <cp:revision>36</cp:revision>
  <dcterms:created xsi:type="dcterms:W3CDTF">2009-10-28T13:11:33Z</dcterms:created>
  <dcterms:modified xsi:type="dcterms:W3CDTF">2009-11-03T20:00:32Z</dcterms:modified>
</cp:coreProperties>
</file>