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77" r:id="rId8"/>
    <p:sldId id="265" r:id="rId9"/>
    <p:sldId id="264" r:id="rId10"/>
    <p:sldId id="276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5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86CBE-4CEB-694C-9F7A-857226E07537}" type="datetimeFigureOut">
              <a:rPr lang="de-DE" smtClean="0"/>
              <a:t>9/24/13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66056-435F-2149-BD1E-CD8BE18DFA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56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6056-435F-2149-BD1E-CD8BE18DFA9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030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6056-435F-2149-BD1E-CD8BE18DFA9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76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6056-435F-2149-BD1E-CD8BE18DFA9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922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6056-435F-2149-BD1E-CD8BE18DFA9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972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6056-435F-2149-BD1E-CD8BE18DFA9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168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6056-435F-2149-BD1E-CD8BE18DFA9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294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6056-435F-2149-BD1E-CD8BE18DFA9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647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6056-435F-2149-BD1E-CD8BE18DFA9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216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66056-435F-2149-BD1E-CD8BE18DFA9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291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5817" indent="-263776" defTabSz="914423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5103" indent="-211021" defTabSz="914423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7145" indent="-211021" defTabSz="914423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9186" indent="-211021" defTabSz="914423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6A1925-DF72-0B4E-BAC6-9F844280F971}" type="slidenum">
              <a:rPr lang="de-DE" sz="1200"/>
              <a:pPr eaLnBrk="1" hangingPunct="1"/>
              <a:t>10</a:t>
            </a:fld>
            <a:endParaRPr lang="de-DE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6144-68C2-334B-B7DF-5BDA0957187C}" type="datetimeFigureOut">
              <a:rPr lang="de-DE" smtClean="0"/>
              <a:t>9/24/13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7F56-A71B-8243-AD3D-7D9823B5B5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82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6144-68C2-334B-B7DF-5BDA0957187C}" type="datetimeFigureOut">
              <a:rPr lang="de-DE" smtClean="0"/>
              <a:t>9/24/13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7F56-A71B-8243-AD3D-7D9823B5B5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16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6144-68C2-334B-B7DF-5BDA0957187C}" type="datetimeFigureOut">
              <a:rPr lang="de-DE" smtClean="0"/>
              <a:t>9/24/13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7F56-A71B-8243-AD3D-7D9823B5B5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24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6144-68C2-334B-B7DF-5BDA0957187C}" type="datetimeFigureOut">
              <a:rPr lang="de-DE" smtClean="0"/>
              <a:t>9/24/13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7F56-A71B-8243-AD3D-7D9823B5B5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5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6144-68C2-334B-B7DF-5BDA0957187C}" type="datetimeFigureOut">
              <a:rPr lang="de-DE" smtClean="0"/>
              <a:t>9/24/13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7F56-A71B-8243-AD3D-7D9823B5B5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41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6144-68C2-334B-B7DF-5BDA0957187C}" type="datetimeFigureOut">
              <a:rPr lang="de-DE" smtClean="0"/>
              <a:t>9/24/13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7F56-A71B-8243-AD3D-7D9823B5B5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01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6144-68C2-334B-B7DF-5BDA0957187C}" type="datetimeFigureOut">
              <a:rPr lang="de-DE" smtClean="0"/>
              <a:t>9/24/13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7F56-A71B-8243-AD3D-7D9823B5B5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57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6144-68C2-334B-B7DF-5BDA0957187C}" type="datetimeFigureOut">
              <a:rPr lang="de-DE" smtClean="0"/>
              <a:t>9/24/13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7F56-A71B-8243-AD3D-7D9823B5B5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87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6144-68C2-334B-B7DF-5BDA0957187C}" type="datetimeFigureOut">
              <a:rPr lang="de-DE" smtClean="0"/>
              <a:t>9/24/13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7F56-A71B-8243-AD3D-7D9823B5B5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78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6144-68C2-334B-B7DF-5BDA0957187C}" type="datetimeFigureOut">
              <a:rPr lang="de-DE" smtClean="0"/>
              <a:t>9/24/13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7F56-A71B-8243-AD3D-7D9823B5B5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47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6144-68C2-334B-B7DF-5BDA0957187C}" type="datetimeFigureOut">
              <a:rPr lang="de-DE" smtClean="0"/>
              <a:t>9/24/13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7F56-A71B-8243-AD3D-7D9823B5B5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562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6144-68C2-334B-B7DF-5BDA0957187C}" type="datetimeFigureOut">
              <a:rPr lang="de-DE" smtClean="0"/>
              <a:t>9/24/13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47F56-A71B-8243-AD3D-7D9823B5B547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1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46" y="565910"/>
            <a:ext cx="523523" cy="57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hyperlink" Target="http://www.archive-it.org/collections/2697" TargetMode="External"/><Relationship Id="rId5" Type="http://schemas.openxmlformats.org/officeDocument/2006/relationships/hyperlink" Target="http://www.archive-it.org/collections/2696" TargetMode="External"/><Relationship Id="rId6" Type="http://schemas.openxmlformats.org/officeDocument/2006/relationships/hyperlink" Target="http://www.archive-it.org/collections/2844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hyperlink" Target="http://www.archive-it.org/collections/2697?q=Handke&amp;show=ArchivedPages&amp;collectionIds=2697&amp;page=2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78672" y="1973274"/>
            <a:ext cx="6400800" cy="1752600"/>
          </a:xfrm>
        </p:spPr>
        <p:txBody>
          <a:bodyPr/>
          <a:lstStyle/>
          <a:p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Web </a:t>
            </a:r>
            <a:r>
              <a:rPr lang="de-DE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Archiving</a:t>
            </a:r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at</a:t>
            </a:r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the</a:t>
            </a:r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Innsbruck Newspaper Archive</a:t>
            </a:r>
          </a:p>
          <a:p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Innsbrucker Zeitungsarchiv / IZA</a:t>
            </a:r>
          </a:p>
          <a:p>
            <a:endParaRPr lang="de-DE" dirty="0">
              <a:solidFill>
                <a:schemeClr val="accent3">
                  <a:lumMod val="60000"/>
                  <a:lumOff val="40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97435" y="4297177"/>
            <a:ext cx="756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  <a:latin typeface="Helvetica Light"/>
                <a:cs typeface="Helvetica Light"/>
              </a:rPr>
              <a:t>Presentation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  <a:latin typeface="Helvetica Light"/>
                <a:cs typeface="Helvetica Light"/>
              </a:rPr>
              <a:t>by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  <a:latin typeface="Helvetica Light"/>
                <a:cs typeface="Helvetica Light"/>
              </a:rPr>
              <a:t> Renate Giacomuzzi, Elisabeth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  <a:latin typeface="Helvetica Light"/>
                <a:cs typeface="Helvetica Light"/>
              </a:rPr>
              <a:t>Sporer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  <a:latin typeface="Helvetica Light"/>
                <a:cs typeface="Helvetica Light"/>
              </a:rPr>
              <a:t>, Armin Schleicher</a:t>
            </a:r>
            <a:endParaRPr lang="de-DE" dirty="0">
              <a:solidFill>
                <a:schemeClr val="bg1">
                  <a:lumMod val="50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97435" y="6012053"/>
            <a:ext cx="2941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AF9E95"/>
                </a:solidFill>
                <a:latin typeface="Helvetica Light"/>
                <a:cs typeface="Helvetica Light"/>
              </a:rPr>
              <a:t>Web </a:t>
            </a:r>
            <a:r>
              <a:rPr lang="de-DE" sz="1200" dirty="0" err="1" smtClean="0">
                <a:solidFill>
                  <a:srgbClr val="AF9E95"/>
                </a:solidFill>
                <a:latin typeface="Helvetica Light"/>
                <a:cs typeface="Helvetica Light"/>
              </a:rPr>
              <a:t>Archiving</a:t>
            </a:r>
            <a:r>
              <a:rPr lang="de-DE" sz="1200" dirty="0" smtClean="0">
                <a:solidFill>
                  <a:srgbClr val="AF9E95"/>
                </a:solidFill>
                <a:latin typeface="Helvetica Light"/>
                <a:cs typeface="Helvetica Light"/>
              </a:rPr>
              <a:t> Meeting, Innsbruck 2013</a:t>
            </a:r>
            <a:endParaRPr lang="de-DE" sz="1200" dirty="0">
              <a:solidFill>
                <a:srgbClr val="AF9E95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1410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279525" y="5105400"/>
            <a:ext cx="487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1800"/>
          </a:p>
        </p:txBody>
      </p:sp>
      <p:pic>
        <p:nvPicPr>
          <p:cNvPr id="3" name="Bild 2" descr="vide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0" y="646352"/>
            <a:ext cx="6144167" cy="2312748"/>
          </a:xfrm>
          <a:prstGeom prst="rect">
            <a:avLst/>
          </a:prstGeom>
        </p:spPr>
      </p:pic>
      <p:pic>
        <p:nvPicPr>
          <p:cNvPr id="2" name="Bild 1" descr="vide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2959100"/>
            <a:ext cx="5140325" cy="382460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31334" y="1905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Blocked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access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to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videos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because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of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copyright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problems</a:t>
            </a:r>
            <a:endParaRPr lang="de-DE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7242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13-09-11 um 14.10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0" y="1428361"/>
            <a:ext cx="8331014" cy="509943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53250" y="733662"/>
            <a:ext cx="359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AF9E95"/>
                </a:solidFill>
                <a:latin typeface="Helvetica Light"/>
                <a:cs typeface="Helvetica Light"/>
              </a:rPr>
              <a:t>Our</a:t>
            </a:r>
            <a:r>
              <a:rPr lang="de-DE" b="1" dirty="0" smtClean="0">
                <a:solidFill>
                  <a:srgbClr val="AF9E95"/>
                </a:solidFill>
                <a:latin typeface="Helvetica Light"/>
                <a:cs typeface="Helvetica Light"/>
              </a:rPr>
              <a:t> Archive-Website </a:t>
            </a:r>
            <a:r>
              <a:rPr lang="de-DE" b="1" dirty="0" err="1" smtClean="0">
                <a:solidFill>
                  <a:srgbClr val="AF9E95"/>
                </a:solidFill>
                <a:latin typeface="Helvetica Light"/>
                <a:cs typeface="Helvetica Light"/>
              </a:rPr>
              <a:t>for</a:t>
            </a:r>
            <a:r>
              <a:rPr lang="de-DE" b="1" dirty="0" smtClean="0">
                <a:solidFill>
                  <a:srgbClr val="AF9E95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AF9E95"/>
                </a:solidFill>
                <a:latin typeface="Helvetica Light"/>
                <a:cs typeface="Helvetica Light"/>
              </a:rPr>
              <a:t>the</a:t>
            </a:r>
            <a:r>
              <a:rPr lang="de-DE" b="1" dirty="0" smtClean="0">
                <a:solidFill>
                  <a:srgbClr val="AF9E95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AF9E95"/>
                </a:solidFill>
                <a:latin typeface="Helvetica Light"/>
                <a:cs typeface="Helvetica Light"/>
              </a:rPr>
              <a:t>collection</a:t>
            </a:r>
            <a:r>
              <a:rPr lang="de-DE" b="1" dirty="0" smtClean="0">
                <a:solidFill>
                  <a:srgbClr val="AF9E95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AF9E95"/>
                </a:solidFill>
                <a:latin typeface="Helvetica Light"/>
                <a:cs typeface="Helvetica Light"/>
              </a:rPr>
              <a:t>of</a:t>
            </a:r>
            <a:r>
              <a:rPr lang="de-DE" b="1" dirty="0" smtClean="0">
                <a:solidFill>
                  <a:srgbClr val="AF9E95"/>
                </a:solidFill>
                <a:latin typeface="Helvetica Light"/>
                <a:cs typeface="Helvetica Light"/>
              </a:rPr>
              <a:t> Author </a:t>
            </a:r>
            <a:r>
              <a:rPr lang="de-DE" b="1" dirty="0" err="1" smtClean="0">
                <a:solidFill>
                  <a:srgbClr val="AF9E95"/>
                </a:solidFill>
                <a:latin typeface="Helvetica Light"/>
                <a:cs typeface="Helvetica Light"/>
              </a:rPr>
              <a:t>homepages</a:t>
            </a:r>
            <a:endParaRPr lang="de-DE" b="1" dirty="0">
              <a:solidFill>
                <a:srgbClr val="AF9E95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71533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13-09-11 um 14.10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03" y="1414120"/>
            <a:ext cx="8365797" cy="511155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33703" y="758988"/>
            <a:ext cx="3128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AF9E95"/>
                </a:solidFill>
                <a:latin typeface="Helvetica Light"/>
                <a:cs typeface="Helvetica Light"/>
              </a:rPr>
              <a:t>Author</a:t>
            </a:r>
            <a:r>
              <a:rPr lang="de-DE" b="1" dirty="0" smtClean="0">
                <a:solidFill>
                  <a:srgbClr val="AF9E95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AF9E95"/>
                </a:solidFill>
                <a:latin typeface="Helvetica Light"/>
                <a:cs typeface="Helvetica Light"/>
              </a:rPr>
              <a:t>metadata</a:t>
            </a:r>
            <a:endParaRPr lang="de-DE" b="1" dirty="0">
              <a:solidFill>
                <a:srgbClr val="AF9E95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29231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13-09-11 um 14.11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17" y="1480410"/>
            <a:ext cx="8377883" cy="504739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34317" y="732636"/>
            <a:ext cx="292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AF9E95"/>
                </a:solidFill>
                <a:latin typeface="Helvetica Light"/>
                <a:cs typeface="Helvetica Light"/>
              </a:rPr>
              <a:t>Website </a:t>
            </a:r>
            <a:r>
              <a:rPr lang="de-DE" b="1" dirty="0" err="1">
                <a:solidFill>
                  <a:srgbClr val="AF9E95"/>
                </a:solidFill>
                <a:latin typeface="Helvetica Light"/>
                <a:cs typeface="Helvetica Light"/>
              </a:rPr>
              <a:t>metadata</a:t>
            </a:r>
            <a:endParaRPr lang="de-DE" b="1" dirty="0">
              <a:solidFill>
                <a:srgbClr val="AF9E95"/>
              </a:solidFill>
              <a:latin typeface="Helvetica Light"/>
              <a:cs typeface="Helvetica Light"/>
            </a:endParaRPr>
          </a:p>
          <a:p>
            <a:endParaRPr lang="de-DE" dirty="0">
              <a:solidFill>
                <a:srgbClr val="7F7F7F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3400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ildschirmfoto 2013-09-11 um 14.11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17" y="1463380"/>
            <a:ext cx="8320072" cy="510287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83517" y="732636"/>
            <a:ext cx="292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AF9E95"/>
                </a:solidFill>
                <a:latin typeface="Helvetica Light"/>
                <a:cs typeface="Helvetica Light"/>
              </a:rPr>
              <a:t>Metadata</a:t>
            </a:r>
            <a:r>
              <a:rPr lang="de-DE" b="1" dirty="0" smtClean="0">
                <a:solidFill>
                  <a:srgbClr val="AF9E95"/>
                </a:solidFill>
                <a:latin typeface="Helvetica Light"/>
                <a:cs typeface="Helvetica Light"/>
              </a:rPr>
              <a:t> Detail</a:t>
            </a:r>
            <a:endParaRPr lang="de-DE" b="1" dirty="0">
              <a:solidFill>
                <a:srgbClr val="AF9E95"/>
              </a:solidFill>
              <a:latin typeface="Helvetica Light"/>
              <a:cs typeface="Helvetica Light"/>
            </a:endParaRPr>
          </a:p>
          <a:p>
            <a:endParaRPr lang="de-DE" dirty="0">
              <a:solidFill>
                <a:srgbClr val="7F7F7F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24807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13-09-11 um 14.14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9" y="1404367"/>
            <a:ext cx="8455211" cy="506971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45889" y="732636"/>
            <a:ext cx="292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AF9E95"/>
                </a:solidFill>
                <a:latin typeface="Helvetica Light"/>
                <a:cs typeface="Helvetica Light"/>
              </a:rPr>
              <a:t>Archive View</a:t>
            </a:r>
            <a:endParaRPr lang="de-DE" b="1" dirty="0">
              <a:solidFill>
                <a:srgbClr val="AF9E95"/>
              </a:solidFill>
              <a:latin typeface="Helvetica Light"/>
              <a:cs typeface="Helvetica Light"/>
            </a:endParaRPr>
          </a:p>
          <a:p>
            <a:endParaRPr lang="de-DE" dirty="0">
              <a:solidFill>
                <a:srgbClr val="7F7F7F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8192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34317" y="732636"/>
            <a:ext cx="292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Our</a:t>
            </a:r>
            <a:r>
              <a:rPr lang="de-DE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Archiving</a:t>
            </a:r>
            <a:r>
              <a:rPr lang="de-DE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Process</a:t>
            </a:r>
            <a:endParaRPr lang="de-DE" b="1" dirty="0">
              <a:solidFill>
                <a:schemeClr val="accent3">
                  <a:lumMod val="60000"/>
                  <a:lumOff val="40000"/>
                </a:schemeClr>
              </a:solidFill>
              <a:latin typeface="Helvetica Light"/>
              <a:cs typeface="Helvetica Light"/>
            </a:endParaRPr>
          </a:p>
          <a:p>
            <a:endParaRPr lang="de-DE" dirty="0">
              <a:solidFill>
                <a:srgbClr val="7F7F7F"/>
              </a:solidFill>
              <a:latin typeface="Helvetica Light"/>
              <a:cs typeface="Helvetica Light"/>
            </a:endParaRPr>
          </a:p>
        </p:txBody>
      </p:sp>
      <p:sp>
        <p:nvSpPr>
          <p:cNvPr id="5" name="Pfeil nach links 4"/>
          <p:cNvSpPr/>
          <p:nvPr/>
        </p:nvSpPr>
        <p:spPr>
          <a:xfrm rot="10800000">
            <a:off x="2153920" y="3322321"/>
            <a:ext cx="822960" cy="822960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34317" y="3508857"/>
            <a:ext cx="130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Harvesting</a:t>
            </a:r>
            <a:endParaRPr lang="de-DE" dirty="0">
              <a:solidFill>
                <a:srgbClr val="7F7F7F"/>
              </a:solidFill>
              <a:latin typeface="Helvetica Light"/>
              <a:cs typeface="Helvetica Ligh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29978" y="3550614"/>
            <a:ext cx="142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Processing</a:t>
            </a:r>
          </a:p>
        </p:txBody>
      </p:sp>
      <p:sp>
        <p:nvSpPr>
          <p:cNvPr id="8" name="Pfeil nach links 7"/>
          <p:cNvSpPr/>
          <p:nvPr/>
        </p:nvSpPr>
        <p:spPr>
          <a:xfrm rot="10800000">
            <a:off x="5709920" y="3322321"/>
            <a:ext cx="822960" cy="822960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416178" y="3528871"/>
            <a:ext cx="132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Presenting</a:t>
            </a:r>
            <a:endParaRPr lang="de-DE" b="1" dirty="0" smtClean="0">
              <a:solidFill>
                <a:srgbClr val="7F7F7F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16299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34317" y="732636"/>
            <a:ext cx="292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AF9E95"/>
                </a:solidFill>
                <a:latin typeface="Helvetica Light"/>
                <a:cs typeface="Helvetica Light"/>
              </a:rPr>
              <a:t>Our</a:t>
            </a:r>
            <a:r>
              <a:rPr lang="de-DE" b="1" dirty="0" smtClean="0">
                <a:solidFill>
                  <a:srgbClr val="AF9E95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AF9E95"/>
                </a:solidFill>
                <a:latin typeface="Helvetica Light"/>
                <a:cs typeface="Helvetica Light"/>
              </a:rPr>
              <a:t>Archiving</a:t>
            </a:r>
            <a:r>
              <a:rPr lang="de-DE" b="1" dirty="0" smtClean="0">
                <a:solidFill>
                  <a:srgbClr val="AF9E95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AF9E95"/>
                </a:solidFill>
                <a:latin typeface="Helvetica Light"/>
                <a:cs typeface="Helvetica Light"/>
              </a:rPr>
              <a:t>Process</a:t>
            </a:r>
            <a:endParaRPr lang="de-DE" b="1" dirty="0">
              <a:solidFill>
                <a:srgbClr val="AF9E95"/>
              </a:solidFill>
              <a:latin typeface="Helvetica Light"/>
              <a:cs typeface="Helvetica Light"/>
            </a:endParaRPr>
          </a:p>
          <a:p>
            <a:endParaRPr lang="de-DE" dirty="0">
              <a:solidFill>
                <a:srgbClr val="7F7F7F"/>
              </a:solidFill>
              <a:latin typeface="Helvetica Light"/>
              <a:cs typeface="Helvetica Ligh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34317" y="1459856"/>
            <a:ext cx="52409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Harvesting</a:t>
            </a:r>
            <a:endParaRPr lang="de-DE" b="1" dirty="0" smtClean="0">
              <a:solidFill>
                <a:srgbClr val="7F7F7F"/>
              </a:solidFill>
              <a:latin typeface="Helvetica Light"/>
              <a:cs typeface="Helvetica Light"/>
            </a:endParaRPr>
          </a:p>
          <a:p>
            <a:endParaRPr lang="de-DE" b="1" dirty="0">
              <a:solidFill>
                <a:srgbClr val="7F7F7F"/>
              </a:solidFill>
              <a:latin typeface="Helvetica Light"/>
              <a:cs typeface="Helvetica Light"/>
            </a:endParaRPr>
          </a:p>
          <a:p>
            <a:pPr marL="285750" indent="-285750">
              <a:buFontTx/>
              <a:buChar char="-"/>
            </a:pP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Currently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done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by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Internet Archive</a:t>
            </a:r>
          </a:p>
          <a:p>
            <a:pPr marL="285750" indent="-285750">
              <a:buFontTx/>
              <a:buChar char="-"/>
            </a:pPr>
            <a:endParaRPr lang="de-DE" b="1" dirty="0" smtClean="0">
              <a:solidFill>
                <a:srgbClr val="7F7F7F"/>
              </a:solidFill>
              <a:latin typeface="Helvetica Light"/>
              <a:cs typeface="Helvetica Light"/>
            </a:endParaRPr>
          </a:p>
          <a:p>
            <a:pPr marL="285750" indent="-285750">
              <a:buFontTx/>
              <a:buChar char="-"/>
            </a:pP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Managed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using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Archive It! Web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application</a:t>
            </a:r>
            <a:endParaRPr lang="de-DE" b="1" dirty="0" smtClean="0">
              <a:solidFill>
                <a:srgbClr val="7F7F7F"/>
              </a:solidFill>
              <a:latin typeface="Helvetica Light"/>
              <a:cs typeface="Helvetica Light"/>
            </a:endParaRPr>
          </a:p>
        </p:txBody>
      </p:sp>
      <p:sp>
        <p:nvSpPr>
          <p:cNvPr id="10" name="Pfeil nach links 9"/>
          <p:cNvSpPr/>
          <p:nvPr/>
        </p:nvSpPr>
        <p:spPr>
          <a:xfrm rot="10800000">
            <a:off x="1638300" y="3233422"/>
            <a:ext cx="822960" cy="822960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34317" y="3419957"/>
            <a:ext cx="130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Add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seed</a:t>
            </a:r>
            <a:endParaRPr lang="de-DE" dirty="0">
              <a:solidFill>
                <a:srgbClr val="7F7F7F"/>
              </a:solidFill>
              <a:latin typeface="Helvetica Light"/>
              <a:cs typeface="Helvetica Ligh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597798" y="3441395"/>
            <a:ext cx="142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Configure</a:t>
            </a:r>
            <a:endParaRPr lang="de-DE" b="1" dirty="0" smtClean="0">
              <a:solidFill>
                <a:srgbClr val="7F7F7F"/>
              </a:solidFill>
              <a:latin typeface="Helvetica Light"/>
              <a:cs typeface="Helvetica Light"/>
            </a:endParaRPr>
          </a:p>
        </p:txBody>
      </p:sp>
      <p:sp>
        <p:nvSpPr>
          <p:cNvPr id="13" name="Pfeil nach links 12"/>
          <p:cNvSpPr/>
          <p:nvPr/>
        </p:nvSpPr>
        <p:spPr>
          <a:xfrm rot="10800000">
            <a:off x="3906520" y="3233423"/>
            <a:ext cx="822960" cy="822960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825689" y="3390546"/>
            <a:ext cx="1321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Run Test Crawl</a:t>
            </a:r>
          </a:p>
        </p:txBody>
      </p:sp>
      <p:sp>
        <p:nvSpPr>
          <p:cNvPr id="15" name="Pfeil nach links 14"/>
          <p:cNvSpPr/>
          <p:nvPr/>
        </p:nvSpPr>
        <p:spPr>
          <a:xfrm rot="10800000">
            <a:off x="6040120" y="3233423"/>
            <a:ext cx="822960" cy="822960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035489" y="3408323"/>
            <a:ext cx="1321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Analyze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Reports</a:t>
            </a:r>
          </a:p>
        </p:txBody>
      </p:sp>
      <p:sp>
        <p:nvSpPr>
          <p:cNvPr id="18" name="Pfeil nach links 17"/>
          <p:cNvSpPr/>
          <p:nvPr/>
        </p:nvSpPr>
        <p:spPr>
          <a:xfrm rot="16200000">
            <a:off x="7132320" y="4200772"/>
            <a:ext cx="822960" cy="822960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Pfeil nach links 18"/>
          <p:cNvSpPr/>
          <p:nvPr/>
        </p:nvSpPr>
        <p:spPr>
          <a:xfrm>
            <a:off x="3906520" y="4505572"/>
            <a:ext cx="822960" cy="822960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Pfeil nach links 19"/>
          <p:cNvSpPr/>
          <p:nvPr/>
        </p:nvSpPr>
        <p:spPr>
          <a:xfrm>
            <a:off x="6040119" y="4505572"/>
            <a:ext cx="822960" cy="822960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Pfeil nach links 20"/>
          <p:cNvSpPr/>
          <p:nvPr/>
        </p:nvSpPr>
        <p:spPr>
          <a:xfrm rot="5400000">
            <a:off x="2743200" y="4056384"/>
            <a:ext cx="822960" cy="822960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016189" y="4732478"/>
            <a:ext cx="749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OK?</a:t>
            </a:r>
          </a:p>
        </p:txBody>
      </p:sp>
      <p:sp>
        <p:nvSpPr>
          <p:cNvPr id="23" name="Pfeil nach links 22"/>
          <p:cNvSpPr/>
          <p:nvPr/>
        </p:nvSpPr>
        <p:spPr>
          <a:xfrm rot="16200000">
            <a:off x="4942840" y="5328532"/>
            <a:ext cx="822960" cy="822960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853629" y="6255312"/>
            <a:ext cx="102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Harvest</a:t>
            </a:r>
            <a:endParaRPr lang="de-DE" b="1" dirty="0" smtClean="0">
              <a:solidFill>
                <a:srgbClr val="7F7F7F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9875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34317" y="732636"/>
            <a:ext cx="292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AF9E95"/>
                </a:solidFill>
                <a:latin typeface="Helvetica Light"/>
                <a:cs typeface="Helvetica Light"/>
              </a:rPr>
              <a:t>Our</a:t>
            </a:r>
            <a:r>
              <a:rPr lang="de-DE" b="1" dirty="0" smtClean="0">
                <a:solidFill>
                  <a:srgbClr val="AF9E95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AF9E95"/>
                </a:solidFill>
                <a:latin typeface="Helvetica Light"/>
                <a:cs typeface="Helvetica Light"/>
              </a:rPr>
              <a:t>Archiving</a:t>
            </a:r>
            <a:r>
              <a:rPr lang="de-DE" b="1" dirty="0" smtClean="0">
                <a:solidFill>
                  <a:srgbClr val="AF9E95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AF9E95"/>
                </a:solidFill>
                <a:latin typeface="Helvetica Light"/>
                <a:cs typeface="Helvetica Light"/>
              </a:rPr>
              <a:t>Process</a:t>
            </a:r>
            <a:endParaRPr lang="de-DE" b="1" dirty="0">
              <a:solidFill>
                <a:srgbClr val="AF9E95"/>
              </a:solidFill>
              <a:latin typeface="Helvetica Light"/>
              <a:cs typeface="Helvetica Light"/>
            </a:endParaRPr>
          </a:p>
          <a:p>
            <a:endParaRPr lang="de-DE" dirty="0">
              <a:solidFill>
                <a:srgbClr val="7F7F7F"/>
              </a:solidFill>
              <a:latin typeface="Helvetica Light"/>
              <a:cs typeface="Helvetica Ligh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34317" y="1459856"/>
            <a:ext cx="5240983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Processing</a:t>
            </a:r>
          </a:p>
          <a:p>
            <a:endParaRPr lang="de-DE" b="1" dirty="0">
              <a:solidFill>
                <a:srgbClr val="7F7F7F"/>
              </a:solidFill>
              <a:latin typeface="Helvetica Light"/>
              <a:cs typeface="Helvetica Light"/>
            </a:endParaRPr>
          </a:p>
          <a:p>
            <a:pPr marL="285750" indent="-285750">
              <a:buFontTx/>
              <a:buChar char="-"/>
            </a:pP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Custom </a:t>
            </a:r>
            <a:r>
              <a:rPr lang="de-DE" b="1" dirty="0" err="1">
                <a:solidFill>
                  <a:srgbClr val="7F7F7F"/>
                </a:solidFill>
                <a:latin typeface="Helvetica Light"/>
                <a:cs typeface="Helvetica Light"/>
              </a:rPr>
              <a:t>i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mporter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application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written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in pure Java</a:t>
            </a:r>
          </a:p>
          <a:p>
            <a:pPr marL="285750" indent="-285750">
              <a:buFontTx/>
              <a:buChar char="-"/>
            </a:pPr>
            <a:endParaRPr lang="de-DE" b="1" dirty="0" smtClean="0">
              <a:solidFill>
                <a:srgbClr val="7F7F7F"/>
              </a:solidFill>
              <a:latin typeface="Helvetica Light"/>
              <a:cs typeface="Helvetica Light"/>
            </a:endParaRPr>
          </a:p>
          <a:p>
            <a:pPr marL="285750" indent="-285750">
              <a:buFontTx/>
              <a:buChar char="-"/>
            </a:pP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Highly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configurable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(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filters</a:t>
            </a:r>
            <a:r>
              <a:rPr lang="de-DE" b="1" dirty="0">
                <a:solidFill>
                  <a:srgbClr val="7F7F7F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for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indexing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etc.)</a:t>
            </a:r>
          </a:p>
          <a:p>
            <a:pPr marL="285750" indent="-285750">
              <a:buFontTx/>
              <a:buChar char="-"/>
            </a:pPr>
            <a:endParaRPr lang="de-DE" b="1" dirty="0" smtClean="0">
              <a:solidFill>
                <a:srgbClr val="7F7F7F"/>
              </a:solidFill>
              <a:latin typeface="Helvetica Light"/>
              <a:cs typeface="Helvetica Light"/>
            </a:endParaRPr>
          </a:p>
          <a:p>
            <a:pPr marL="285750" indent="-285750">
              <a:buFontTx/>
              <a:buChar char="-"/>
            </a:pP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Controlled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via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archive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webapp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(in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development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)</a:t>
            </a:r>
          </a:p>
          <a:p>
            <a:pPr marL="285750" indent="-285750">
              <a:buFontTx/>
              <a:buChar char="-"/>
            </a:pPr>
            <a:endParaRPr lang="de-DE" b="1" dirty="0">
              <a:solidFill>
                <a:srgbClr val="7F7F7F"/>
              </a:solidFill>
              <a:latin typeface="Helvetica Light"/>
              <a:cs typeface="Helvetica Light"/>
            </a:endParaRPr>
          </a:p>
        </p:txBody>
      </p:sp>
      <p:sp>
        <p:nvSpPr>
          <p:cNvPr id="10" name="Pfeil nach links 9"/>
          <p:cNvSpPr/>
          <p:nvPr/>
        </p:nvSpPr>
        <p:spPr>
          <a:xfrm rot="10800000">
            <a:off x="1689100" y="4808222"/>
            <a:ext cx="822960" cy="822960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34317" y="4901492"/>
            <a:ext cx="1303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Copy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new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files</a:t>
            </a:r>
            <a:endParaRPr lang="de-DE" dirty="0">
              <a:solidFill>
                <a:srgbClr val="7F7F7F"/>
              </a:solidFill>
              <a:latin typeface="Helvetica Light"/>
              <a:cs typeface="Helvetica Ligh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580017" y="4901492"/>
            <a:ext cx="932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Create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index</a:t>
            </a:r>
            <a:endParaRPr lang="de-DE" b="1" dirty="0" smtClean="0">
              <a:solidFill>
                <a:srgbClr val="7F7F7F"/>
              </a:solidFill>
              <a:latin typeface="Helvetica Light"/>
              <a:cs typeface="Helvetica Light"/>
            </a:endParaRPr>
          </a:p>
        </p:txBody>
      </p:sp>
      <p:sp>
        <p:nvSpPr>
          <p:cNvPr id="13" name="Pfeil nach links 12"/>
          <p:cNvSpPr/>
          <p:nvPr/>
        </p:nvSpPr>
        <p:spPr>
          <a:xfrm rot="10800000">
            <a:off x="3550920" y="4808222"/>
            <a:ext cx="822960" cy="822960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495489" y="5028846"/>
            <a:ext cx="132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Update DB</a:t>
            </a:r>
          </a:p>
        </p:txBody>
      </p:sp>
      <p:sp>
        <p:nvSpPr>
          <p:cNvPr id="15" name="Pfeil nach links 14"/>
          <p:cNvSpPr/>
          <p:nvPr/>
        </p:nvSpPr>
        <p:spPr>
          <a:xfrm rot="10800000">
            <a:off x="6057900" y="4808222"/>
            <a:ext cx="822960" cy="822960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137089" y="4894223"/>
            <a:ext cx="167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Update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Wayback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/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Solr</a:t>
            </a:r>
            <a:endParaRPr lang="de-DE" b="1" dirty="0" smtClean="0">
              <a:solidFill>
                <a:srgbClr val="7F7F7F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163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34317" y="732636"/>
            <a:ext cx="292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AF9E95"/>
                </a:solidFill>
                <a:latin typeface="Helvetica Light"/>
                <a:cs typeface="Helvetica Light"/>
              </a:rPr>
              <a:t>Our</a:t>
            </a:r>
            <a:r>
              <a:rPr lang="de-DE" b="1" dirty="0" smtClean="0">
                <a:solidFill>
                  <a:srgbClr val="AF9E95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AF9E95"/>
                </a:solidFill>
                <a:latin typeface="Helvetica Light"/>
                <a:cs typeface="Helvetica Light"/>
              </a:rPr>
              <a:t>Archiving</a:t>
            </a:r>
            <a:r>
              <a:rPr lang="de-DE" b="1" dirty="0" smtClean="0">
                <a:solidFill>
                  <a:srgbClr val="AF9E95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AF9E95"/>
                </a:solidFill>
                <a:latin typeface="Helvetica Light"/>
                <a:cs typeface="Helvetica Light"/>
              </a:rPr>
              <a:t>Process</a:t>
            </a:r>
            <a:endParaRPr lang="de-DE" b="1" dirty="0">
              <a:solidFill>
                <a:srgbClr val="AF9E95"/>
              </a:solidFill>
              <a:latin typeface="Helvetica Light"/>
              <a:cs typeface="Helvetica Light"/>
            </a:endParaRPr>
          </a:p>
          <a:p>
            <a:endParaRPr lang="de-DE" dirty="0">
              <a:solidFill>
                <a:srgbClr val="7F7F7F"/>
              </a:solidFill>
              <a:latin typeface="Helvetica Light"/>
              <a:cs typeface="Helvetica Ligh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34317" y="1459856"/>
            <a:ext cx="52409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Presentation</a:t>
            </a:r>
            <a:endParaRPr lang="de-DE" b="1" dirty="0" smtClean="0">
              <a:solidFill>
                <a:srgbClr val="7F7F7F"/>
              </a:solidFill>
              <a:latin typeface="Helvetica Light"/>
              <a:cs typeface="Helvetica Light"/>
            </a:endParaRPr>
          </a:p>
          <a:p>
            <a:endParaRPr lang="de-DE" b="1" dirty="0">
              <a:solidFill>
                <a:srgbClr val="7F7F7F"/>
              </a:solidFill>
              <a:latin typeface="Helvetica Light"/>
              <a:cs typeface="Helvetica Light"/>
            </a:endParaRPr>
          </a:p>
          <a:p>
            <a:pPr marL="285750" indent="-285750">
              <a:buFontTx/>
              <a:buChar char="-"/>
            </a:pP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Webapplication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built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using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JSF 2</a:t>
            </a:r>
          </a:p>
          <a:p>
            <a:pPr marL="285750" indent="-285750">
              <a:buFontTx/>
              <a:buChar char="-"/>
            </a:pPr>
            <a:endParaRPr lang="de-DE" b="1" dirty="0">
              <a:solidFill>
                <a:srgbClr val="7F7F7F"/>
              </a:solidFill>
              <a:latin typeface="Helvetica Light"/>
              <a:cs typeface="Helvetica Light"/>
            </a:endParaRPr>
          </a:p>
          <a:p>
            <a:pPr marL="285750" indent="-285750">
              <a:buFontTx/>
              <a:buChar char="-"/>
            </a:pP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Modular design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for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high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upgradability</a:t>
            </a:r>
            <a:endParaRPr lang="de-DE" b="1" dirty="0" smtClean="0">
              <a:solidFill>
                <a:srgbClr val="7F7F7F"/>
              </a:solidFill>
              <a:latin typeface="Helvetica Light"/>
              <a:cs typeface="Helvetica Light"/>
            </a:endParaRPr>
          </a:p>
          <a:p>
            <a:pPr marL="285750" indent="-285750">
              <a:buFontTx/>
              <a:buChar char="-"/>
            </a:pPr>
            <a:endParaRPr lang="de-DE" b="1" dirty="0">
              <a:solidFill>
                <a:srgbClr val="7F7F7F"/>
              </a:solidFill>
              <a:latin typeface="Helvetica Light"/>
              <a:cs typeface="Helvetica Light"/>
            </a:endParaRPr>
          </a:p>
          <a:p>
            <a:pPr marL="285750" indent="-285750">
              <a:buFontTx/>
              <a:buChar char="-"/>
            </a:pP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Integrating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Open Source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projects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like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IA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Wayback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and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Apache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Solr</a:t>
            </a:r>
            <a:endParaRPr lang="de-DE" b="1" dirty="0" smtClean="0">
              <a:solidFill>
                <a:srgbClr val="7F7F7F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757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z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3" y="1442548"/>
            <a:ext cx="4800310" cy="437101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24143" y="457527"/>
            <a:ext cx="5726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The Innsbruck Newspaper Archive and Research Center for Literary Criticism and Dissemination of Literature</a:t>
            </a:r>
          </a:p>
          <a:p>
            <a:endParaRPr lang="de-DE" dirty="0">
              <a:solidFill>
                <a:schemeClr val="accent3">
                  <a:lumMod val="60000"/>
                  <a:lumOff val="40000"/>
                </a:schemeClr>
              </a:solidFill>
              <a:latin typeface="Helvetica Light"/>
              <a:cs typeface="Helvetica Light"/>
            </a:endParaRPr>
          </a:p>
          <a:p>
            <a:endParaRPr lang="de-DE" dirty="0">
              <a:solidFill>
                <a:schemeClr val="accent3">
                  <a:lumMod val="60000"/>
                  <a:lumOff val="40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273231" y="3101904"/>
            <a:ext cx="2505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Helvetica Light"/>
                <a:cs typeface="Helvetica Light"/>
              </a:rPr>
              <a:t>Over one million digitized articles (book and theater reviews, interviews, portraits etc.).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56167" y="6180667"/>
            <a:ext cx="2993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Helvetica Light"/>
                <a:cs typeface="Helvetica Light"/>
              </a:rPr>
              <a:t>URL: http://</a:t>
            </a:r>
            <a:r>
              <a:rPr lang="de-DE" sz="1600" dirty="0" err="1">
                <a:latin typeface="Helvetica Light"/>
                <a:cs typeface="Helvetica Light"/>
              </a:rPr>
              <a:t>www.uibk.ac.at</a:t>
            </a:r>
            <a:r>
              <a:rPr lang="de-DE" sz="1600" dirty="0">
                <a:latin typeface="Helvetica Light"/>
                <a:cs typeface="Helvetica Light"/>
              </a:rPr>
              <a:t>/</a:t>
            </a:r>
            <a:r>
              <a:rPr lang="de-DE" sz="1600" dirty="0" err="1">
                <a:latin typeface="Helvetica Light"/>
                <a:cs typeface="Helvetica Light"/>
              </a:rPr>
              <a:t>iza</a:t>
            </a:r>
            <a:r>
              <a:rPr lang="de-DE" sz="1600" dirty="0">
                <a:latin typeface="Helvetica Light"/>
                <a:cs typeface="Helvetica Ligh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5181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34317" y="732636"/>
            <a:ext cx="292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AF9E95"/>
                </a:solidFill>
                <a:latin typeface="Helvetica Light"/>
                <a:cs typeface="Helvetica Light"/>
              </a:rPr>
              <a:t>Our</a:t>
            </a:r>
            <a:r>
              <a:rPr lang="de-DE" b="1" dirty="0" smtClean="0">
                <a:solidFill>
                  <a:srgbClr val="AF9E95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AF9E95"/>
                </a:solidFill>
                <a:latin typeface="Helvetica Light"/>
                <a:cs typeface="Helvetica Light"/>
              </a:rPr>
              <a:t>Archiving</a:t>
            </a:r>
            <a:r>
              <a:rPr lang="de-DE" b="1" dirty="0" smtClean="0">
                <a:solidFill>
                  <a:srgbClr val="AF9E95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AF9E95"/>
                </a:solidFill>
                <a:latin typeface="Helvetica Light"/>
                <a:cs typeface="Helvetica Light"/>
              </a:rPr>
              <a:t>Process</a:t>
            </a:r>
            <a:endParaRPr lang="de-DE" b="1" dirty="0">
              <a:solidFill>
                <a:srgbClr val="AF9E95"/>
              </a:solidFill>
              <a:latin typeface="Helvetica Light"/>
              <a:cs typeface="Helvetica Light"/>
            </a:endParaRPr>
          </a:p>
          <a:p>
            <a:endParaRPr lang="de-DE" dirty="0">
              <a:solidFill>
                <a:srgbClr val="7F7F7F"/>
              </a:solidFill>
              <a:latin typeface="Helvetica Light"/>
              <a:cs typeface="Helvetica Ligh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34317" y="1459856"/>
            <a:ext cx="5240983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Presentation</a:t>
            </a:r>
            <a:endParaRPr lang="de-DE" b="1" dirty="0" smtClean="0">
              <a:solidFill>
                <a:srgbClr val="7F7F7F"/>
              </a:solidFill>
              <a:latin typeface="Helvetica Light"/>
              <a:cs typeface="Helvetica Light"/>
            </a:endParaRPr>
          </a:p>
          <a:p>
            <a:endParaRPr lang="de-DE" b="1" dirty="0">
              <a:solidFill>
                <a:srgbClr val="7F7F7F"/>
              </a:solidFill>
              <a:latin typeface="Helvetica Light"/>
              <a:cs typeface="Helvetica Light"/>
            </a:endParaRPr>
          </a:p>
          <a:p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Features:</a:t>
            </a:r>
          </a:p>
          <a:p>
            <a:endParaRPr lang="de-DE" b="1" dirty="0" smtClean="0">
              <a:solidFill>
                <a:srgbClr val="7F7F7F"/>
              </a:solidFill>
              <a:latin typeface="Helvetica Light"/>
              <a:cs typeface="Helvetica Light"/>
            </a:endParaRPr>
          </a:p>
          <a:p>
            <a:pPr marL="285750" indent="-285750">
              <a:buFontTx/>
              <a:buChar char="-"/>
            </a:pP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Pagetext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search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(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fulltext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) </a:t>
            </a:r>
          </a:p>
          <a:p>
            <a:pPr marL="285750" indent="-285750">
              <a:buFontTx/>
              <a:buChar char="-"/>
            </a:pPr>
            <a:endParaRPr lang="de-DE" b="1" dirty="0">
              <a:solidFill>
                <a:srgbClr val="7F7F7F"/>
              </a:solidFill>
              <a:latin typeface="Helvetica Light"/>
              <a:cs typeface="Helvetica Light"/>
            </a:endParaRPr>
          </a:p>
          <a:p>
            <a:pPr marL="285750" indent="-285750">
              <a:buFontTx/>
              <a:buChar char="-"/>
            </a:pP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Metadata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search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(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fulltext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)</a:t>
            </a:r>
          </a:p>
          <a:p>
            <a:pPr marL="285750" indent="-285750">
              <a:buFontTx/>
              <a:buChar char="-"/>
            </a:pPr>
            <a:endParaRPr lang="de-DE" b="1" dirty="0">
              <a:solidFill>
                <a:srgbClr val="7F7F7F"/>
              </a:solidFill>
              <a:latin typeface="Helvetica Light"/>
              <a:cs typeface="Helvetica Light"/>
            </a:endParaRPr>
          </a:p>
          <a:p>
            <a:pPr marL="285750" indent="-285750">
              <a:buFontTx/>
              <a:buChar char="-"/>
            </a:pP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Metadata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detail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view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/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chronologiocal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view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of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harvests</a:t>
            </a:r>
            <a:endParaRPr lang="de-DE" b="1" dirty="0" smtClean="0">
              <a:solidFill>
                <a:srgbClr val="7F7F7F"/>
              </a:solidFill>
              <a:latin typeface="Helvetica Light"/>
              <a:cs typeface="Helvetica Light"/>
            </a:endParaRPr>
          </a:p>
          <a:p>
            <a:pPr marL="285750" indent="-285750">
              <a:buFontTx/>
              <a:buChar char="-"/>
            </a:pPr>
            <a:endParaRPr lang="de-DE" b="1" dirty="0">
              <a:solidFill>
                <a:srgbClr val="7F7F7F"/>
              </a:solidFill>
              <a:latin typeface="Helvetica Light"/>
              <a:cs typeface="Helvetica Light"/>
            </a:endParaRPr>
          </a:p>
          <a:p>
            <a:pPr marL="285750" indent="-285750">
              <a:buFontTx/>
              <a:buChar char="-"/>
            </a:pP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Faceted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Search</a:t>
            </a:r>
          </a:p>
          <a:p>
            <a:pPr marL="285750" indent="-285750">
              <a:buFontTx/>
              <a:buChar char="-"/>
            </a:pPr>
            <a:endParaRPr lang="de-DE" b="1" dirty="0">
              <a:solidFill>
                <a:srgbClr val="7F7F7F"/>
              </a:solidFill>
              <a:latin typeface="Helvetica Light"/>
              <a:cs typeface="Helvetica Light"/>
            </a:endParaRPr>
          </a:p>
          <a:p>
            <a:pPr marL="285750" indent="-285750">
              <a:buFontTx/>
              <a:buChar char="-"/>
            </a:pP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Role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management</a:t>
            </a:r>
            <a:endParaRPr lang="de-DE" b="1" dirty="0">
              <a:solidFill>
                <a:srgbClr val="7F7F7F"/>
              </a:solidFill>
              <a:latin typeface="Helvetica Light"/>
              <a:cs typeface="Helvetica Light"/>
            </a:endParaRPr>
          </a:p>
          <a:p>
            <a:pPr marL="285750" indent="-285750">
              <a:buFontTx/>
              <a:buChar char="-"/>
            </a:pPr>
            <a:endParaRPr lang="de-DE" b="1" dirty="0" smtClean="0">
              <a:solidFill>
                <a:srgbClr val="7F7F7F"/>
              </a:solidFill>
              <a:latin typeface="Helvetica Light"/>
              <a:cs typeface="Helvetica Light"/>
            </a:endParaRPr>
          </a:p>
          <a:p>
            <a:pPr marL="285750" indent="-285750">
              <a:buFontTx/>
              <a:buChar char="-"/>
            </a:pP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Admin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section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providing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tight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content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control</a:t>
            </a:r>
            <a:endParaRPr lang="de-DE" b="1" dirty="0">
              <a:solidFill>
                <a:srgbClr val="7F7F7F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0405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34317" y="732636"/>
            <a:ext cx="292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AF9E95"/>
                </a:solidFill>
                <a:latin typeface="Helvetica Light"/>
                <a:cs typeface="Helvetica Light"/>
              </a:rPr>
              <a:t>Our</a:t>
            </a:r>
            <a:r>
              <a:rPr lang="de-DE" b="1" dirty="0" smtClean="0">
                <a:solidFill>
                  <a:srgbClr val="AF9E95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AF9E95"/>
                </a:solidFill>
                <a:latin typeface="Helvetica Light"/>
                <a:cs typeface="Helvetica Light"/>
              </a:rPr>
              <a:t>Archiving</a:t>
            </a:r>
            <a:r>
              <a:rPr lang="de-DE" b="1" dirty="0" smtClean="0">
                <a:solidFill>
                  <a:srgbClr val="AF9E95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AF9E95"/>
                </a:solidFill>
                <a:latin typeface="Helvetica Light"/>
                <a:cs typeface="Helvetica Light"/>
              </a:rPr>
              <a:t>Process</a:t>
            </a:r>
            <a:endParaRPr lang="de-DE" b="1" dirty="0">
              <a:solidFill>
                <a:srgbClr val="AF9E95"/>
              </a:solidFill>
              <a:latin typeface="Helvetica Light"/>
              <a:cs typeface="Helvetica Light"/>
            </a:endParaRPr>
          </a:p>
          <a:p>
            <a:endParaRPr lang="de-DE" dirty="0">
              <a:solidFill>
                <a:srgbClr val="7F7F7F"/>
              </a:solidFill>
              <a:latin typeface="Helvetica Light"/>
              <a:cs typeface="Helvetica Ligh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34317" y="1459856"/>
            <a:ext cx="52409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Current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issues</a:t>
            </a:r>
            <a:endParaRPr lang="de-DE" b="1" dirty="0" smtClean="0">
              <a:solidFill>
                <a:srgbClr val="7F7F7F"/>
              </a:solidFill>
              <a:latin typeface="Helvetica Light"/>
              <a:cs typeface="Helvetica Light"/>
            </a:endParaRPr>
          </a:p>
          <a:p>
            <a:endParaRPr lang="de-DE" b="1" dirty="0" smtClean="0">
              <a:solidFill>
                <a:srgbClr val="7F7F7F"/>
              </a:solidFill>
              <a:latin typeface="Helvetica Light"/>
              <a:cs typeface="Helvetica Light"/>
            </a:endParaRPr>
          </a:p>
          <a:p>
            <a:pPr marL="285750" indent="-285750">
              <a:buFontTx/>
              <a:buChar char="-"/>
            </a:pP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Access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control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</a:t>
            </a:r>
          </a:p>
          <a:p>
            <a:pPr marL="285750" indent="-285750">
              <a:buFontTx/>
              <a:buChar char="-"/>
            </a:pPr>
            <a:endParaRPr lang="de-DE" b="1" dirty="0">
              <a:solidFill>
                <a:srgbClr val="7F7F7F"/>
              </a:solidFill>
              <a:latin typeface="Helvetica Light"/>
              <a:cs typeface="Helvetica Light"/>
            </a:endParaRPr>
          </a:p>
          <a:p>
            <a:pPr marL="285750" indent="-285750">
              <a:buFontTx/>
              <a:buChar char="-"/>
            </a:pP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Integration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of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multimedia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content</a:t>
            </a:r>
            <a:endParaRPr lang="de-DE" b="1" dirty="0">
              <a:solidFill>
                <a:srgbClr val="7F7F7F"/>
              </a:solidFill>
              <a:latin typeface="Helvetica Light"/>
              <a:cs typeface="Helvetica Light"/>
            </a:endParaRPr>
          </a:p>
          <a:p>
            <a:pPr marL="285750" indent="-285750">
              <a:buFontTx/>
              <a:buChar char="-"/>
            </a:pPr>
            <a:endParaRPr lang="de-DE" b="1" dirty="0">
              <a:solidFill>
                <a:srgbClr val="7F7F7F"/>
              </a:solidFill>
              <a:latin typeface="Helvetica Light"/>
              <a:cs typeface="Helvetica Light"/>
            </a:endParaRPr>
          </a:p>
          <a:p>
            <a:pPr marL="285750" indent="-285750">
              <a:buFontTx/>
              <a:buChar char="-"/>
            </a:pP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Social</a:t>
            </a:r>
            <a:r>
              <a:rPr lang="de-DE" b="1" dirty="0" smtClean="0">
                <a:solidFill>
                  <a:srgbClr val="7F7F7F"/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rgbClr val="7F7F7F"/>
                </a:solidFill>
                <a:latin typeface="Helvetica Light"/>
                <a:cs typeface="Helvetica Light"/>
              </a:rPr>
              <a:t>media</a:t>
            </a:r>
            <a:endParaRPr lang="de-DE" b="1" dirty="0" smtClean="0">
              <a:solidFill>
                <a:srgbClr val="7F7F7F"/>
              </a:solidFill>
              <a:latin typeface="Helvetica Light"/>
              <a:cs typeface="Helvetica Light"/>
            </a:endParaRPr>
          </a:p>
          <a:p>
            <a:endParaRPr lang="de-DE" b="1" dirty="0">
              <a:solidFill>
                <a:srgbClr val="7F7F7F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62338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78672" y="1973274"/>
            <a:ext cx="6400800" cy="1752600"/>
          </a:xfrm>
        </p:spPr>
        <p:txBody>
          <a:bodyPr/>
          <a:lstStyle/>
          <a:p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Web </a:t>
            </a:r>
            <a:r>
              <a:rPr lang="de-DE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Archiving</a:t>
            </a:r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at</a:t>
            </a:r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the</a:t>
            </a:r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Innsbruck Newspaper Archive</a:t>
            </a:r>
          </a:p>
          <a:p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Innsbrucker Zeitungsarchiv / IZA</a:t>
            </a:r>
          </a:p>
          <a:p>
            <a:endParaRPr lang="de-DE" dirty="0">
              <a:solidFill>
                <a:schemeClr val="accent3">
                  <a:lumMod val="60000"/>
                  <a:lumOff val="40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97435" y="4297177"/>
            <a:ext cx="756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  <a:latin typeface="Helvetica Light"/>
                <a:cs typeface="Helvetica Light"/>
              </a:rPr>
              <a:t>Presentation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  <a:latin typeface="Helvetica Light"/>
                <a:cs typeface="Helvetica Light"/>
              </a:rPr>
              <a:t>by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  <a:latin typeface="Helvetica Light"/>
                <a:cs typeface="Helvetica Light"/>
              </a:rPr>
              <a:t> Renate Giacomuzzi, Elisabeth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  <a:latin typeface="Helvetica Light"/>
                <a:cs typeface="Helvetica Light"/>
              </a:rPr>
              <a:t>Sporer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  <a:latin typeface="Helvetica Light"/>
                <a:cs typeface="Helvetica Light"/>
              </a:rPr>
              <a:t>, Armin Schleicher</a:t>
            </a:r>
            <a:endParaRPr lang="de-DE" dirty="0">
              <a:solidFill>
                <a:schemeClr val="bg1">
                  <a:lumMod val="50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97435" y="6012053"/>
            <a:ext cx="2941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AF9E95"/>
                </a:solidFill>
                <a:latin typeface="Helvetica Light"/>
                <a:cs typeface="Helvetica Light"/>
              </a:rPr>
              <a:t>Web </a:t>
            </a:r>
            <a:r>
              <a:rPr lang="de-DE" sz="1200" dirty="0" err="1" smtClean="0">
                <a:solidFill>
                  <a:srgbClr val="AF9E95"/>
                </a:solidFill>
                <a:latin typeface="Helvetica Light"/>
                <a:cs typeface="Helvetica Light"/>
              </a:rPr>
              <a:t>Archiving</a:t>
            </a:r>
            <a:r>
              <a:rPr lang="de-DE" sz="1200" dirty="0" smtClean="0">
                <a:solidFill>
                  <a:srgbClr val="AF9E95"/>
                </a:solidFill>
                <a:latin typeface="Helvetica Light"/>
                <a:cs typeface="Helvetica Light"/>
              </a:rPr>
              <a:t> Meeting, Innsbruck 2013</a:t>
            </a:r>
            <a:endParaRPr lang="de-DE" sz="1200" dirty="0">
              <a:solidFill>
                <a:srgbClr val="AF9E95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2812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dilima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92" y="912896"/>
            <a:ext cx="7099607" cy="521547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9892" y="465667"/>
            <a:ext cx="628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Getting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started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with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Web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Archiving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: Pilot Project 2007</a:t>
            </a:r>
            <a:r>
              <a:rPr lang="de-DE" dirty="0" smtClean="0">
                <a:latin typeface="Helvetica Light"/>
                <a:cs typeface="Helvetica Light"/>
              </a:rPr>
              <a:t>-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2010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9892" y="6434555"/>
            <a:ext cx="4677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Helvetica Light"/>
                <a:cs typeface="Helvetica Light"/>
              </a:rPr>
              <a:t>URL: http://</a:t>
            </a:r>
            <a:r>
              <a:rPr lang="de-DE" sz="1600" dirty="0" err="1">
                <a:latin typeface="Helvetica Light"/>
                <a:cs typeface="Helvetica Light"/>
              </a:rPr>
              <a:t>webapp.uibk.ac.at</a:t>
            </a:r>
            <a:r>
              <a:rPr lang="de-DE" sz="1600" dirty="0">
                <a:latin typeface="Helvetica Light"/>
                <a:cs typeface="Helvetica Light"/>
              </a:rPr>
              <a:t>/</a:t>
            </a:r>
            <a:r>
              <a:rPr lang="de-DE" sz="1600" dirty="0" err="1">
                <a:latin typeface="Helvetica Light"/>
                <a:cs typeface="Helvetica Light"/>
              </a:rPr>
              <a:t>dilimag</a:t>
            </a:r>
            <a:r>
              <a:rPr lang="de-DE" sz="1600" dirty="0">
                <a:latin typeface="Helvetica Light"/>
                <a:cs typeface="Helvetica Light"/>
              </a:rPr>
              <a:t>/</a:t>
            </a:r>
            <a:r>
              <a:rPr lang="de-DE" sz="1600" dirty="0" err="1" smtClean="0">
                <a:latin typeface="Helvetica Light"/>
                <a:cs typeface="Helvetica Light"/>
              </a:rPr>
              <a:t>default.alo</a:t>
            </a:r>
            <a:endParaRPr lang="de-DE" sz="16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5778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collec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1" y="1409701"/>
            <a:ext cx="7201210" cy="512411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55291" y="550333"/>
            <a:ext cx="5200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Database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and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archive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for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147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literary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magazines</a:t>
            </a:r>
            <a:endParaRPr lang="de-DE" b="1" dirty="0">
              <a:solidFill>
                <a:schemeClr val="accent3">
                  <a:lumMod val="60000"/>
                  <a:lumOff val="40000"/>
                </a:schemeClr>
              </a:solidFill>
              <a:latin typeface="Helvetica Light"/>
              <a:cs typeface="Helvetica Light"/>
            </a:endParaRPr>
          </a:p>
          <a:p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70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permissions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for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open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or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restricted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access</a:t>
            </a:r>
            <a:endParaRPr lang="de-DE" b="1" dirty="0">
              <a:solidFill>
                <a:schemeClr val="accent3">
                  <a:lumMod val="60000"/>
                  <a:lumOff val="40000"/>
                </a:schemeClr>
              </a:solidFill>
              <a:latin typeface="Helvetica Light"/>
              <a:cs typeface="Helvetica Light"/>
            </a:endParaRPr>
          </a:p>
          <a:p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Technical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tool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: Web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Curator</a:t>
            </a:r>
            <a:endParaRPr lang="de-DE" b="1" dirty="0">
              <a:solidFill>
                <a:schemeClr val="accent3">
                  <a:lumMod val="60000"/>
                  <a:lumOff val="40000"/>
                </a:schemeClr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2556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archive-i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1" y="1435100"/>
            <a:ext cx="7150635" cy="2345776"/>
          </a:xfrm>
          <a:prstGeom prst="rect">
            <a:avLst/>
          </a:prstGeom>
        </p:spPr>
      </p:pic>
      <p:pic>
        <p:nvPicPr>
          <p:cNvPr id="4" name="Bild 3" descr="archive-it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1" y="3780876"/>
            <a:ext cx="6696212" cy="279772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19667" y="453999"/>
            <a:ext cx="458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2011: A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new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collection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and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a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new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partner</a:t>
            </a:r>
            <a:endParaRPr lang="de-DE" b="1" dirty="0">
              <a:solidFill>
                <a:schemeClr val="accent3">
                  <a:lumMod val="60000"/>
                  <a:lumOff val="40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19667" y="889000"/>
            <a:ext cx="4571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http://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www.archive-it.org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/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organizations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/550</a:t>
            </a:r>
          </a:p>
        </p:txBody>
      </p:sp>
    </p:spTree>
    <p:extLst>
      <p:ext uri="{BB962C8B-B14F-4D97-AF65-F5344CB8AC3E}">
        <p14:creationId xmlns:p14="http://schemas.microsoft.com/office/powerpoint/2010/main" val="98688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archive-it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" y="1409700"/>
            <a:ext cx="8395719" cy="327659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73666" y="444500"/>
            <a:ext cx="5109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</a:lstStyle>
          <a:p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Our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collections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on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the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archive-it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collection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page</a:t>
            </a:r>
            <a:endParaRPr lang="de-DE" b="1" dirty="0">
              <a:solidFill>
                <a:schemeClr val="accent3">
                  <a:lumMod val="60000"/>
                  <a:lumOff val="40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31333" y="5122333"/>
            <a:ext cx="42650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4"/>
              </a:rPr>
              <a:t>http://www.archive-it.org/collections/</a:t>
            </a:r>
            <a:r>
              <a:rPr lang="de-DE" dirty="0" smtClean="0">
                <a:hlinkClick r:id="rId4"/>
              </a:rPr>
              <a:t>2697</a:t>
            </a:r>
            <a:endParaRPr lang="de-DE" dirty="0" smtClean="0"/>
          </a:p>
          <a:p>
            <a:r>
              <a:rPr lang="de-DE" dirty="0">
                <a:hlinkClick r:id="rId5"/>
              </a:rPr>
              <a:t>http://www.archive-it.org/collections/</a:t>
            </a:r>
            <a:r>
              <a:rPr lang="de-DE" dirty="0" smtClean="0">
                <a:hlinkClick r:id="rId5"/>
              </a:rPr>
              <a:t>2696</a:t>
            </a:r>
            <a:endParaRPr lang="de-DE" dirty="0" smtClean="0"/>
          </a:p>
          <a:p>
            <a:r>
              <a:rPr lang="de-DE" dirty="0" smtClean="0">
                <a:hlinkClick r:id="rId6"/>
              </a:rPr>
              <a:t>http</a:t>
            </a:r>
            <a:r>
              <a:rPr lang="de-DE" dirty="0">
                <a:hlinkClick r:id="rId6"/>
              </a:rPr>
              <a:t>://www.archive-it.org/collections/</a:t>
            </a:r>
            <a:r>
              <a:rPr lang="de-DE" dirty="0" smtClean="0">
                <a:hlinkClick r:id="rId6"/>
              </a:rPr>
              <a:t>2844</a:t>
            </a: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4848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DILIMA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819284"/>
            <a:ext cx="6870699" cy="603871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83167" y="51831"/>
            <a:ext cx="611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Our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new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homepage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(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coming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soon</a:t>
            </a:r>
            <a:r>
              <a:rPr lang="de-DE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)</a:t>
            </a:r>
            <a:endParaRPr lang="de-DE" b="1" dirty="0">
              <a:solidFill>
                <a:schemeClr val="accent3">
                  <a:lumMod val="60000"/>
                  <a:lumOff val="40000"/>
                </a:schemeClr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1733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archived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" y="1433094"/>
            <a:ext cx="8312535" cy="377390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77333" y="381000"/>
            <a:ext cx="5516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Problems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arising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from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collecting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literary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magazines</a:t>
            </a:r>
            <a:r>
              <a:rPr lang="de-DE" dirty="0" smtClean="0">
                <a:latin typeface="Helvetica Light"/>
                <a:cs typeface="Helvetica Light"/>
              </a:rPr>
              <a:t>:</a:t>
            </a:r>
          </a:p>
          <a:p>
            <a:endParaRPr lang="de-DE" dirty="0" smtClean="0">
              <a:latin typeface="Helvetica Light"/>
              <a:cs typeface="Helvetica Ligh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83167" y="5969000"/>
            <a:ext cx="3020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Helvetica Light"/>
                <a:cs typeface="Helvetica Light"/>
              </a:rPr>
              <a:t>huge</a:t>
            </a:r>
            <a:r>
              <a:rPr lang="de-DE" dirty="0">
                <a:latin typeface="Helvetica Light"/>
                <a:cs typeface="Helvetica Light"/>
              </a:rPr>
              <a:t> </a:t>
            </a:r>
            <a:r>
              <a:rPr lang="de-DE" dirty="0" err="1">
                <a:latin typeface="Helvetica Light"/>
                <a:cs typeface="Helvetica Light"/>
              </a:rPr>
              <a:t>amount</a:t>
            </a:r>
            <a:r>
              <a:rPr lang="de-DE" dirty="0">
                <a:latin typeface="Helvetica Light"/>
                <a:cs typeface="Helvetica Light"/>
              </a:rPr>
              <a:t> </a:t>
            </a:r>
            <a:r>
              <a:rPr lang="de-DE" dirty="0" err="1">
                <a:latin typeface="Helvetica Light"/>
                <a:cs typeface="Helvetica Light"/>
              </a:rPr>
              <a:t>of</a:t>
            </a:r>
            <a:r>
              <a:rPr lang="de-DE" dirty="0">
                <a:latin typeface="Helvetica Light"/>
                <a:cs typeface="Helvetica Light"/>
              </a:rPr>
              <a:t> </a:t>
            </a:r>
            <a:r>
              <a:rPr lang="de-DE" dirty="0" err="1">
                <a:latin typeface="Helvetica Light"/>
                <a:cs typeface="Helvetica Light"/>
              </a:rPr>
              <a:t>documents</a:t>
            </a:r>
            <a:endParaRPr lang="de-DE" dirty="0">
              <a:latin typeface="Helvetica Light"/>
              <a:cs typeface="Helvetica Light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933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archive-it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0" y="1427116"/>
            <a:ext cx="5605217" cy="473944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651136" y="3780754"/>
            <a:ext cx="1543664" cy="338554"/>
          </a:xfrm>
          <a:prstGeom prst="rightArrow">
            <a:avLst>
              <a:gd name="adj1" fmla="val 100000"/>
              <a:gd name="adj2" fmla="val 65942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tx2">
                    <a:lumMod val="75000"/>
                  </a:schemeClr>
                </a:solidFill>
                <a:latin typeface="Helvetica Light"/>
                <a:cs typeface="Helvetica Light"/>
              </a:rPr>
              <a:t>not </a:t>
            </a:r>
            <a:r>
              <a:rPr lang="de-DE" sz="1600" b="1" dirty="0" err="1" smtClean="0">
                <a:solidFill>
                  <a:schemeClr val="tx2">
                    <a:lumMod val="75000"/>
                  </a:schemeClr>
                </a:solidFill>
                <a:latin typeface="Helvetica Light"/>
                <a:cs typeface="Helvetica Light"/>
              </a:rPr>
              <a:t>allowed</a:t>
            </a:r>
            <a:endParaRPr lang="de-DE" sz="1600" b="1" dirty="0">
              <a:solidFill>
                <a:schemeClr val="tx2">
                  <a:lumMod val="7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34290" y="6351226"/>
            <a:ext cx="8179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  <a:hlinkClick r:id="rId4"/>
              </a:rPr>
              <a:t>example: http://www.archive-it.org/collections/2697?q=Handke&amp;show=</a:t>
            </a:r>
            <a:r>
              <a:rPr lang="de-DE" sz="1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  <a:hlinkClick r:id="rId4"/>
              </a:rPr>
              <a:t>ArchivedPages&amp;collectionIds</a:t>
            </a:r>
            <a:r>
              <a:rPr lang="de-DE" sz="1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  <a:hlinkClick r:id="rId4"/>
              </a:rPr>
              <a:t>=2697&amp;page=2</a:t>
            </a:r>
            <a:endParaRPr lang="de-DE" sz="1200" dirty="0">
              <a:solidFill>
                <a:schemeClr val="accent3">
                  <a:lumMod val="60000"/>
                  <a:lumOff val="40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9" name="Pfeil nach links 8"/>
          <p:cNvSpPr/>
          <p:nvPr/>
        </p:nvSpPr>
        <p:spPr>
          <a:xfrm>
            <a:off x="6167120" y="1823720"/>
            <a:ext cx="822960" cy="822960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Pfeil nach links 12"/>
          <p:cNvSpPr/>
          <p:nvPr/>
        </p:nvSpPr>
        <p:spPr>
          <a:xfrm>
            <a:off x="6167120" y="3563951"/>
            <a:ext cx="822960" cy="822960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Pfeil nach links 13"/>
          <p:cNvSpPr/>
          <p:nvPr/>
        </p:nvSpPr>
        <p:spPr>
          <a:xfrm>
            <a:off x="6167120" y="5138420"/>
            <a:ext cx="822960" cy="822960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34290" y="508000"/>
            <a:ext cx="5059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Keeping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the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material clean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from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external</a:t>
            </a:r>
            <a:r>
              <a:rPr lang="de-DE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 </a:t>
            </a:r>
            <a:r>
              <a:rPr lang="de-DE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Helvetica Light"/>
                <a:cs typeface="Helvetica Light"/>
              </a:rPr>
              <a:t>seeds</a:t>
            </a:r>
            <a:endParaRPr lang="de-DE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Helvetica Light"/>
              <a:cs typeface="Helvetica Light"/>
            </a:endParaRPr>
          </a:p>
          <a:p>
            <a:endParaRPr lang="de-DE" b="1" dirty="0">
              <a:solidFill>
                <a:schemeClr val="accent3">
                  <a:lumMod val="60000"/>
                  <a:lumOff val="40000"/>
                </a:schemeClr>
              </a:solidFill>
              <a:latin typeface="Helvetica Light"/>
              <a:cs typeface="Helvetica Light"/>
            </a:endParaRPr>
          </a:p>
          <a:p>
            <a:endParaRPr lang="de-DE" b="1" dirty="0">
              <a:solidFill>
                <a:schemeClr val="accent3">
                  <a:lumMod val="60000"/>
                  <a:lumOff val="40000"/>
                </a:schemeClr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6163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Benutzerdefiniert 3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CC6666"/>
      </a:hlink>
      <a:folHlink>
        <a:srgbClr val="800080"/>
      </a:folHlink>
    </a:clrScheme>
    <a:fontScheme name="Boreas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434</Words>
  <Application>Microsoft Macintosh PowerPoint</Application>
  <PresentationFormat>On-screen Show (4:3)</PresentationFormat>
  <Paragraphs>104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Office-Design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 Innsbruck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Renate Giacomuzzi</dc:creator>
  <cp:lastModifiedBy>scott reed</cp:lastModifiedBy>
  <cp:revision>51</cp:revision>
  <dcterms:created xsi:type="dcterms:W3CDTF">2013-09-03T13:44:20Z</dcterms:created>
  <dcterms:modified xsi:type="dcterms:W3CDTF">2013-09-24T15:22:01Z</dcterms:modified>
</cp:coreProperties>
</file>