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5" r:id="rId4"/>
    <p:sldId id="257" r:id="rId5"/>
    <p:sldId id="258" r:id="rId6"/>
    <p:sldId id="259" r:id="rId7"/>
    <p:sldId id="260" r:id="rId8"/>
    <p:sldId id="268" r:id="rId9"/>
    <p:sldId id="261" r:id="rId10"/>
    <p:sldId id="269" r:id="rId11"/>
    <p:sldId id="262" r:id="rId12"/>
    <p:sldId id="270" r:id="rId13"/>
    <p:sldId id="263" r:id="rId14"/>
    <p:sldId id="267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0" y="-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8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5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1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5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76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3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3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2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4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7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DCC49-C9AE-6147-BBEC-8310E49B3E6E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9175A-A1CE-E846-BB98-0C8D2F8CE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3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mmagdy@vt.edu" TargetMode="External"/><Relationship Id="rId3" Type="http://schemas.openxmlformats.org/officeDocument/2006/relationships/hyperlink" Target="mailto:peecee@vt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magdy@vt.edu" TargetMode="External"/><Relationship Id="rId3" Type="http://schemas.openxmlformats.org/officeDocument/2006/relationships/hyperlink" Target="mailto:peecee@vt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3058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Integrated Digital Event Web Archive and Library (IDEAL)</a:t>
            </a:r>
            <a:br>
              <a:rPr lang="en-US" sz="5300" dirty="0" smtClean="0"/>
            </a:br>
            <a:r>
              <a:rPr lang="en-US" sz="5300" dirty="0" smtClean="0"/>
              <a:t>and Aid for Curators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Archive-It Partner </a:t>
            </a:r>
            <a:r>
              <a:rPr lang="en-US" sz="4000" dirty="0"/>
              <a:t>M</a:t>
            </a:r>
            <a:r>
              <a:rPr lang="en-US" sz="4000" dirty="0" smtClean="0"/>
              <a:t>eeting</a:t>
            </a:r>
            <a:br>
              <a:rPr lang="en-US" sz="4000" dirty="0" smtClean="0"/>
            </a:br>
            <a:r>
              <a:rPr lang="en-US" sz="4000" dirty="0" smtClean="0"/>
              <a:t>Montgomery, Alabama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94080"/>
            <a:ext cx="7772400" cy="2445120"/>
          </a:xfrm>
        </p:spPr>
        <p:txBody>
          <a:bodyPr>
            <a:normAutofit/>
          </a:bodyPr>
          <a:lstStyle/>
          <a:p>
            <a:pPr marL="0" lvl="1"/>
            <a:r>
              <a:rPr lang="en-US" sz="3200" b="1" dirty="0" smtClean="0"/>
              <a:t>Mohamed </a:t>
            </a:r>
            <a:r>
              <a:rPr lang="en-US" sz="3200" b="1" dirty="0" err="1" smtClean="0"/>
              <a:t>Farag</a:t>
            </a:r>
            <a:r>
              <a:rPr lang="en-US" sz="3200" b="1" dirty="0" smtClean="0"/>
              <a:t> &amp; </a:t>
            </a:r>
            <a:r>
              <a:rPr lang="en-US" sz="3200" b="1" dirty="0" err="1" smtClean="0"/>
              <a:t>Prashant</a:t>
            </a:r>
            <a:r>
              <a:rPr lang="en-US" sz="3200" b="1" dirty="0" smtClean="0"/>
              <a:t> </a:t>
            </a:r>
            <a:r>
              <a:rPr lang="sv-SE" sz="3200" b="1" dirty="0" err="1" smtClean="0"/>
              <a:t>Chandrasekar</a:t>
            </a:r>
            <a:endParaRPr lang="sv-SE" sz="3200" b="1" dirty="0" smtClean="0"/>
          </a:p>
          <a:p>
            <a:pPr marL="0" lvl="1"/>
            <a:r>
              <a:rPr lang="sv-SE" dirty="0">
                <a:hlinkClick r:id="rId2"/>
              </a:rPr>
              <a:t>mmagdy@</a:t>
            </a:r>
            <a:r>
              <a:rPr lang="sv-SE" dirty="0" smtClean="0">
                <a:hlinkClick r:id="rId2"/>
              </a:rPr>
              <a:t>vt.edu</a:t>
            </a:r>
            <a:r>
              <a:rPr lang="sv-SE" dirty="0"/>
              <a:t>, </a:t>
            </a:r>
            <a:r>
              <a:rPr lang="sv-SE" dirty="0">
                <a:hlinkClick r:id="rId3"/>
              </a:rPr>
              <a:t>peecee@</a:t>
            </a:r>
            <a:r>
              <a:rPr lang="sv-SE" dirty="0" smtClean="0">
                <a:hlinkClick r:id="rId3"/>
              </a:rPr>
              <a:t>vt.edu</a:t>
            </a:r>
            <a:r>
              <a:rPr lang="sv-SE" dirty="0" smtClean="0"/>
              <a:t> </a:t>
            </a:r>
            <a:endParaRPr lang="en-US" dirty="0" smtClean="0"/>
          </a:p>
          <a:p>
            <a:r>
              <a:rPr lang="en-US" dirty="0" smtClean="0"/>
              <a:t>DLRL, CS @ Virginia Tech</a:t>
            </a:r>
          </a:p>
          <a:p>
            <a:r>
              <a:rPr lang="en-US" sz="2800" dirty="0" smtClean="0"/>
              <a:t>Nov. 18, 2014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7140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en-US" dirty="0"/>
              <a:t>Crawling Approach </a:t>
            </a:r>
            <a:r>
              <a:rPr lang="en-US" dirty="0" smtClean="0"/>
              <a:t>(2/</a:t>
            </a:r>
            <a:r>
              <a:rPr lang="en-US" dirty="0"/>
              <a:t>2)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7757" y="1207702"/>
            <a:ext cx="8936738" cy="5450081"/>
            <a:chOff x="-67979" y="1207702"/>
            <a:chExt cx="9014495" cy="5450081"/>
          </a:xfrm>
        </p:grpSpPr>
        <p:grpSp>
          <p:nvGrpSpPr>
            <p:cNvPr id="5" name="Group 4"/>
            <p:cNvGrpSpPr/>
            <p:nvPr/>
          </p:nvGrpSpPr>
          <p:grpSpPr>
            <a:xfrm>
              <a:off x="-67979" y="1207702"/>
              <a:ext cx="9014495" cy="5450081"/>
              <a:chOff x="51751" y="1301016"/>
              <a:chExt cx="9014495" cy="5450081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51751" y="1301016"/>
                <a:ext cx="9014495" cy="5450081"/>
                <a:chOff x="51751" y="1028898"/>
                <a:chExt cx="9014495" cy="5450081"/>
              </a:xfrm>
            </p:grpSpPr>
            <p:sp>
              <p:nvSpPr>
                <p:cNvPr id="19" name="Cloud 18"/>
                <p:cNvSpPr/>
                <p:nvPr/>
              </p:nvSpPr>
              <p:spPr>
                <a:xfrm>
                  <a:off x="51751" y="1028898"/>
                  <a:ext cx="1146928" cy="945412"/>
                </a:xfrm>
                <a:prstGeom prst="cloud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/>
                  <a:r>
                    <a:rPr lang="en-US" dirty="0" smtClean="0"/>
                    <a:t>Event</a:t>
                  </a:r>
                  <a:endParaRPr lang="en-US" dirty="0"/>
                </a:p>
              </p:txBody>
            </p:sp>
            <p:sp>
              <p:nvSpPr>
                <p:cNvPr id="20" name="Smiley Face 19"/>
                <p:cNvSpPr/>
                <p:nvPr/>
              </p:nvSpPr>
              <p:spPr>
                <a:xfrm>
                  <a:off x="1493446" y="1153041"/>
                  <a:ext cx="1367227" cy="822960"/>
                </a:xfrm>
                <a:prstGeom prst="smileyFac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313474" y="2545612"/>
                  <a:ext cx="3159462" cy="3933367"/>
                  <a:chOff x="689285" y="2545612"/>
                  <a:chExt cx="3159462" cy="3933367"/>
                </a:xfrm>
              </p:grpSpPr>
              <p:sp>
                <p:nvSpPr>
                  <p:cNvPr id="41" name="Rounded Rectangle 40"/>
                  <p:cNvSpPr/>
                  <p:nvPr/>
                </p:nvSpPr>
                <p:spPr>
                  <a:xfrm>
                    <a:off x="689285" y="2545612"/>
                    <a:ext cx="3159462" cy="3933367"/>
                  </a:xfrm>
                  <a:prstGeom prst="roundRect">
                    <a:avLst/>
                  </a:prstGeom>
                  <a:ln w="38100" cmpd="sng"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3" name="Rounded Rectangle 42"/>
                  <p:cNvSpPr/>
                  <p:nvPr/>
                </p:nvSpPr>
                <p:spPr>
                  <a:xfrm>
                    <a:off x="1574490" y="3163118"/>
                    <a:ext cx="1308832" cy="884741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Seed URLs</a:t>
                    </a:r>
                    <a:endParaRPr lang="en-US" dirty="0"/>
                  </a:p>
                </p:txBody>
              </p:sp>
              <p:sp>
                <p:nvSpPr>
                  <p:cNvPr id="46" name="Oval 45"/>
                  <p:cNvSpPr/>
                  <p:nvPr/>
                </p:nvSpPr>
                <p:spPr>
                  <a:xfrm>
                    <a:off x="1039805" y="4408227"/>
                    <a:ext cx="2371447" cy="82296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Event Focused</a:t>
                    </a:r>
                    <a:br>
                      <a:rPr lang="en-US" dirty="0" smtClean="0"/>
                    </a:br>
                    <a:r>
                      <a:rPr lang="en-US" dirty="0" smtClean="0"/>
                      <a:t>       Crawler</a:t>
                    </a:r>
                    <a:endParaRPr lang="en-US" dirty="0"/>
                  </a:p>
                  <a:p>
                    <a:endParaRPr lang="en-US" dirty="0"/>
                  </a:p>
                </p:txBody>
              </p:sp>
              <p:sp>
                <p:nvSpPr>
                  <p:cNvPr id="47" name="Rounded Rectangle 46"/>
                  <p:cNvSpPr/>
                  <p:nvPr/>
                </p:nvSpPr>
                <p:spPr>
                  <a:xfrm>
                    <a:off x="1574582" y="5553061"/>
                    <a:ext cx="1308831" cy="727691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URLs</a:t>
                    </a:r>
                    <a:endParaRPr lang="en-US" dirty="0"/>
                  </a:p>
                </p:txBody>
              </p:sp>
            </p:grpSp>
            <p:grpSp>
              <p:nvGrpSpPr>
                <p:cNvPr id="22" name="Group 21"/>
                <p:cNvGrpSpPr/>
                <p:nvPr/>
              </p:nvGrpSpPr>
              <p:grpSpPr>
                <a:xfrm>
                  <a:off x="3885772" y="2516838"/>
                  <a:ext cx="3035365" cy="3894495"/>
                  <a:chOff x="4598517" y="2218804"/>
                  <a:chExt cx="3035365" cy="3894495"/>
                </a:xfrm>
              </p:grpSpPr>
              <p:sp>
                <p:nvSpPr>
                  <p:cNvPr id="34" name="Rounded Rectangle 33"/>
                  <p:cNvSpPr/>
                  <p:nvPr/>
                </p:nvSpPr>
                <p:spPr>
                  <a:xfrm>
                    <a:off x="4598517" y="2218804"/>
                    <a:ext cx="3035365" cy="3894495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Oval 34"/>
                  <p:cNvSpPr/>
                  <p:nvPr/>
                </p:nvSpPr>
                <p:spPr>
                  <a:xfrm>
                    <a:off x="4688050" y="3998134"/>
                    <a:ext cx="1143388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</a:t>
                    </a:r>
                    <a:r>
                      <a:rPr lang="en-US" dirty="0"/>
                      <a:t> </a:t>
                    </a:r>
                    <a:r>
                      <a:rPr lang="en-US" dirty="0" smtClean="0"/>
                      <a:t>Fetch</a:t>
                    </a:r>
                    <a:endParaRPr lang="en-US" dirty="0"/>
                  </a:p>
                </p:txBody>
              </p:sp>
              <p:sp>
                <p:nvSpPr>
                  <p:cNvPr id="36" name="Rounded Rectangle 35"/>
                  <p:cNvSpPr/>
                  <p:nvPr/>
                </p:nvSpPr>
                <p:spPr>
                  <a:xfrm>
                    <a:off x="6192158" y="4007184"/>
                    <a:ext cx="1308832" cy="621982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Webpages</a:t>
                    </a:r>
                    <a:endParaRPr lang="en-US" dirty="0"/>
                  </a:p>
                </p:txBody>
              </p:sp>
              <p:sp>
                <p:nvSpPr>
                  <p:cNvPr id="37" name="Oval 36"/>
                  <p:cNvSpPr/>
                  <p:nvPr/>
                </p:nvSpPr>
                <p:spPr>
                  <a:xfrm>
                    <a:off x="4688049" y="4972027"/>
                    <a:ext cx="1260018" cy="664685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/>
                      <a:t>A</a:t>
                    </a:r>
                    <a:r>
                      <a:rPr lang="en-US" dirty="0" smtClean="0"/>
                      <a:t>rchive</a:t>
                    </a:r>
                    <a:endParaRPr lang="en-US" dirty="0"/>
                  </a:p>
                </p:txBody>
              </p:sp>
              <p:sp>
                <p:nvSpPr>
                  <p:cNvPr id="38" name="Rounded Rectangle 37"/>
                  <p:cNvSpPr/>
                  <p:nvPr/>
                </p:nvSpPr>
                <p:spPr>
                  <a:xfrm>
                    <a:off x="6231035" y="4949939"/>
                    <a:ext cx="1308832" cy="668934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WARC</a:t>
                    </a:r>
                    <a:endParaRPr lang="en-US" dirty="0"/>
                  </a:p>
                </p:txBody>
              </p:sp>
              <p:sp>
                <p:nvSpPr>
                  <p:cNvPr id="39" name="Oval 38"/>
                  <p:cNvSpPr/>
                  <p:nvPr/>
                </p:nvSpPr>
                <p:spPr>
                  <a:xfrm>
                    <a:off x="4688049" y="2986681"/>
                    <a:ext cx="1143389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 Index</a:t>
                    </a:r>
                    <a:endParaRPr lang="en-US" dirty="0"/>
                  </a:p>
                </p:txBody>
              </p:sp>
              <p:sp>
                <p:nvSpPr>
                  <p:cNvPr id="40" name="Rounded Rectangle 39"/>
                  <p:cNvSpPr/>
                  <p:nvPr/>
                </p:nvSpPr>
                <p:spPr>
                  <a:xfrm>
                    <a:off x="6218076" y="2993288"/>
                    <a:ext cx="1308832" cy="634942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SOLR</a:t>
                    </a:r>
                    <a:endParaRPr lang="en-US" dirty="0"/>
                  </a:p>
                </p:txBody>
              </p:sp>
            </p:grpSp>
            <p:grpSp>
              <p:nvGrpSpPr>
                <p:cNvPr id="23" name="Group 22"/>
                <p:cNvGrpSpPr/>
                <p:nvPr/>
              </p:nvGrpSpPr>
              <p:grpSpPr>
                <a:xfrm>
                  <a:off x="7305096" y="2513866"/>
                  <a:ext cx="1761150" cy="3933367"/>
                  <a:chOff x="7305096" y="2513866"/>
                  <a:chExt cx="1761150" cy="3933367"/>
                </a:xfrm>
              </p:grpSpPr>
              <p:sp>
                <p:nvSpPr>
                  <p:cNvPr id="29" name="Rounded Rectangle 28"/>
                  <p:cNvSpPr/>
                  <p:nvPr/>
                </p:nvSpPr>
                <p:spPr>
                  <a:xfrm>
                    <a:off x="7305096" y="2513866"/>
                    <a:ext cx="1761150" cy="3933367"/>
                  </a:xfrm>
                  <a:prstGeom prst="roundRect">
                    <a:avLst/>
                  </a:prstGeom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Oval 29"/>
                  <p:cNvSpPr/>
                  <p:nvPr/>
                </p:nvSpPr>
                <p:spPr>
                  <a:xfrm>
                    <a:off x="7530752" y="4266178"/>
                    <a:ext cx="1410764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Browse</a:t>
                    </a:r>
                    <a:endParaRPr lang="en-US" dirty="0"/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7450643" y="5231187"/>
                    <a:ext cx="1529751" cy="664685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Wayback</a:t>
                    </a:r>
                    <a:endParaRPr lang="en-US" dirty="0"/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7383447" y="3281980"/>
                    <a:ext cx="1449643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 Search</a:t>
                    </a:r>
                    <a:endParaRPr lang="en-US" dirty="0"/>
                  </a:p>
                </p:txBody>
              </p: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764005" y="2615464"/>
                    <a:ext cx="813043" cy="369332"/>
                  </a:xfrm>
                  <a:prstGeom prst="rect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 smtClean="0">
                        <a:solidFill>
                          <a:srgbClr val="FFFFFF"/>
                        </a:solidFill>
                      </a:rPr>
                      <a:t>Access</a:t>
                    </a:r>
                    <a:endParaRPr lang="en-US" b="1" dirty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24" name="Right Arrow 23"/>
                <p:cNvSpPr/>
                <p:nvPr/>
              </p:nvSpPr>
              <p:spPr>
                <a:xfrm>
                  <a:off x="3472936" y="4203995"/>
                  <a:ext cx="424614" cy="386298"/>
                </a:xfrm>
                <a:prstGeom prst="rightArrow">
                  <a:avLst/>
                </a:prstGeom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Right Arrow 24"/>
                <p:cNvSpPr/>
                <p:nvPr/>
              </p:nvSpPr>
              <p:spPr>
                <a:xfrm>
                  <a:off x="6958833" y="4308394"/>
                  <a:ext cx="424614" cy="386298"/>
                </a:xfrm>
                <a:prstGeom prst="rightArrow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Arrow Connector 25"/>
                <p:cNvCxnSpPr>
                  <a:stCxn id="19" idx="0"/>
                  <a:endCxn id="20" idx="2"/>
                </p:cNvCxnSpPr>
                <p:nvPr/>
              </p:nvCxnSpPr>
              <p:spPr>
                <a:xfrm>
                  <a:off x="1197723" y="1501604"/>
                  <a:ext cx="295723" cy="62917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Arrow Connector 26"/>
                <p:cNvCxnSpPr/>
                <p:nvPr/>
              </p:nvCxnSpPr>
              <p:spPr>
                <a:xfrm>
                  <a:off x="2175089" y="1976001"/>
                  <a:ext cx="0" cy="53786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TextBox 16"/>
              <p:cNvSpPr txBox="1"/>
              <p:nvPr/>
            </p:nvSpPr>
            <p:spPr>
              <a:xfrm>
                <a:off x="1337938" y="2869167"/>
                <a:ext cx="837151" cy="369332"/>
              </a:xfrm>
              <a:prstGeom prst="rect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Collect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098382" y="2970469"/>
                <a:ext cx="2710999" cy="369332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FFFF"/>
                    </a:solidFill>
                  </a:rPr>
                  <a:t>Archive/Organize/Analyze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7" name="Straight Arrow Connector 6"/>
            <p:cNvCxnSpPr>
              <a:stCxn id="43" idx="2"/>
              <a:endCxn id="46" idx="0"/>
            </p:cNvCxnSpPr>
            <p:nvPr/>
          </p:nvCxnSpPr>
          <p:spPr>
            <a:xfrm flipH="1">
              <a:off x="1729988" y="4226663"/>
              <a:ext cx="3377" cy="3603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46" idx="4"/>
              <a:endCxn id="47" idx="0"/>
            </p:cNvCxnSpPr>
            <p:nvPr/>
          </p:nvCxnSpPr>
          <p:spPr>
            <a:xfrm>
              <a:off x="1729988" y="5409991"/>
              <a:ext cx="3469" cy="3218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35" idx="6"/>
              <a:endCxn id="36" idx="1"/>
            </p:cNvCxnSpPr>
            <p:nvPr/>
          </p:nvCxnSpPr>
          <p:spPr>
            <a:xfrm flipV="1">
              <a:off x="4998963" y="4795013"/>
              <a:ext cx="360720" cy="73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endCxn id="37" idx="0"/>
            </p:cNvCxnSpPr>
            <p:nvPr/>
          </p:nvCxnSpPr>
          <p:spPr>
            <a:xfrm flipH="1">
              <a:off x="4485583" y="5116520"/>
              <a:ext cx="990731" cy="3323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39" idx="4"/>
            </p:cNvCxnSpPr>
            <p:nvPr/>
          </p:nvCxnSpPr>
          <p:spPr>
            <a:xfrm flipH="1" flipV="1">
              <a:off x="4427269" y="4105067"/>
              <a:ext cx="1062006" cy="37895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39" idx="6"/>
              <a:endCxn id="40" idx="1"/>
            </p:cNvCxnSpPr>
            <p:nvPr/>
          </p:nvCxnSpPr>
          <p:spPr>
            <a:xfrm>
              <a:off x="4998963" y="3784293"/>
              <a:ext cx="386638" cy="33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37" idx="6"/>
              <a:endCxn id="38" idx="1"/>
            </p:cNvCxnSpPr>
            <p:nvPr/>
          </p:nvCxnSpPr>
          <p:spPr>
            <a:xfrm flipV="1">
              <a:off x="5115592" y="5761244"/>
              <a:ext cx="282968" cy="199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69396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</a:t>
            </a:r>
            <a:r>
              <a:rPr lang="en-US" smtClean="0"/>
              <a:t>Web Archives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previous scenario</a:t>
            </a:r>
          </a:p>
          <a:p>
            <a:r>
              <a:rPr lang="en-US" dirty="0" smtClean="0"/>
              <a:t>Archivists can use EFC to read WARC archives’ content and retrieve more webpages that are similar.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91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Web </a:t>
            </a:r>
            <a:r>
              <a:rPr lang="en-US" dirty="0" smtClean="0"/>
              <a:t>Archives (2/2)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93744" y="1331845"/>
            <a:ext cx="8752772" cy="5325938"/>
            <a:chOff x="193744" y="1331845"/>
            <a:chExt cx="8752772" cy="5325938"/>
          </a:xfrm>
        </p:grpSpPr>
        <p:grpSp>
          <p:nvGrpSpPr>
            <p:cNvPr id="5" name="Group 4"/>
            <p:cNvGrpSpPr/>
            <p:nvPr/>
          </p:nvGrpSpPr>
          <p:grpSpPr>
            <a:xfrm>
              <a:off x="193744" y="1331845"/>
              <a:ext cx="8752772" cy="5325938"/>
              <a:chOff x="313474" y="1425159"/>
              <a:chExt cx="8752772" cy="5325938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13474" y="1425159"/>
                <a:ext cx="8752772" cy="5325938"/>
                <a:chOff x="313474" y="1153041"/>
                <a:chExt cx="8752772" cy="5325938"/>
              </a:xfrm>
            </p:grpSpPr>
            <p:sp>
              <p:nvSpPr>
                <p:cNvPr id="17" name="Smiley Face 16"/>
                <p:cNvSpPr/>
                <p:nvPr/>
              </p:nvSpPr>
              <p:spPr>
                <a:xfrm>
                  <a:off x="1493446" y="1153041"/>
                  <a:ext cx="1367227" cy="822960"/>
                </a:xfrm>
                <a:prstGeom prst="smileyFac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8" name="Group 17"/>
                <p:cNvGrpSpPr/>
                <p:nvPr/>
              </p:nvGrpSpPr>
              <p:grpSpPr>
                <a:xfrm>
                  <a:off x="313474" y="2545612"/>
                  <a:ext cx="3159462" cy="3933367"/>
                  <a:chOff x="689285" y="2545612"/>
                  <a:chExt cx="3159462" cy="3933367"/>
                </a:xfrm>
              </p:grpSpPr>
              <p:sp>
                <p:nvSpPr>
                  <p:cNvPr id="38" name="Rounded Rectangle 37"/>
                  <p:cNvSpPr/>
                  <p:nvPr/>
                </p:nvSpPr>
                <p:spPr>
                  <a:xfrm>
                    <a:off x="689285" y="2545612"/>
                    <a:ext cx="3159462" cy="3933367"/>
                  </a:xfrm>
                  <a:prstGeom prst="roundRect">
                    <a:avLst/>
                  </a:prstGeom>
                  <a:ln w="38100" cmpd="sng"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9" name="Rounded Rectangle 38"/>
                  <p:cNvSpPr/>
                  <p:nvPr/>
                </p:nvSpPr>
                <p:spPr>
                  <a:xfrm>
                    <a:off x="1574490" y="3163118"/>
                    <a:ext cx="1308832" cy="884741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WARC files</a:t>
                    </a:r>
                    <a:endParaRPr lang="en-US" dirty="0"/>
                  </a:p>
                </p:txBody>
              </p:sp>
              <p:sp>
                <p:nvSpPr>
                  <p:cNvPr id="40" name="Oval 39"/>
                  <p:cNvSpPr/>
                  <p:nvPr/>
                </p:nvSpPr>
                <p:spPr>
                  <a:xfrm>
                    <a:off x="1039805" y="4408227"/>
                    <a:ext cx="2371447" cy="82296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Event Focused</a:t>
                    </a:r>
                    <a:br>
                      <a:rPr lang="en-US" dirty="0" smtClean="0"/>
                    </a:br>
                    <a:r>
                      <a:rPr lang="en-US" dirty="0" smtClean="0"/>
                      <a:t>       Crawler</a:t>
                    </a:r>
                    <a:endParaRPr lang="en-US" dirty="0"/>
                  </a:p>
                  <a:p>
                    <a:endParaRPr lang="en-US" dirty="0"/>
                  </a:p>
                </p:txBody>
              </p:sp>
              <p:sp>
                <p:nvSpPr>
                  <p:cNvPr id="41" name="Rounded Rectangle 40"/>
                  <p:cNvSpPr/>
                  <p:nvPr/>
                </p:nvSpPr>
                <p:spPr>
                  <a:xfrm>
                    <a:off x="1574582" y="5553061"/>
                    <a:ext cx="1308831" cy="727691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URLs</a:t>
                    </a:r>
                    <a:endParaRPr lang="en-US" dirty="0"/>
                  </a:p>
                </p:txBody>
              </p:sp>
            </p:grpSp>
            <p:grpSp>
              <p:nvGrpSpPr>
                <p:cNvPr id="19" name="Group 18"/>
                <p:cNvGrpSpPr/>
                <p:nvPr/>
              </p:nvGrpSpPr>
              <p:grpSpPr>
                <a:xfrm>
                  <a:off x="3885772" y="2516838"/>
                  <a:ext cx="3035365" cy="3894495"/>
                  <a:chOff x="4598517" y="2218804"/>
                  <a:chExt cx="3035365" cy="3894495"/>
                </a:xfrm>
              </p:grpSpPr>
              <p:sp>
                <p:nvSpPr>
                  <p:cNvPr id="31" name="Rounded Rectangle 30"/>
                  <p:cNvSpPr/>
                  <p:nvPr/>
                </p:nvSpPr>
                <p:spPr>
                  <a:xfrm>
                    <a:off x="4598517" y="2218804"/>
                    <a:ext cx="3035365" cy="3894495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4688050" y="3998134"/>
                    <a:ext cx="1143388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</a:t>
                    </a:r>
                    <a:r>
                      <a:rPr lang="en-US" dirty="0"/>
                      <a:t> </a:t>
                    </a:r>
                    <a:r>
                      <a:rPr lang="en-US" dirty="0" smtClean="0"/>
                      <a:t>Fetch</a:t>
                    </a:r>
                    <a:endParaRPr lang="en-US" dirty="0"/>
                  </a:p>
                </p:txBody>
              </p:sp>
              <p:sp>
                <p:nvSpPr>
                  <p:cNvPr id="33" name="Rounded Rectangle 32"/>
                  <p:cNvSpPr/>
                  <p:nvPr/>
                </p:nvSpPr>
                <p:spPr>
                  <a:xfrm>
                    <a:off x="6192158" y="4007184"/>
                    <a:ext cx="1308832" cy="621982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Webpages</a:t>
                    </a:r>
                    <a:endParaRPr lang="en-US" dirty="0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4688049" y="4972027"/>
                    <a:ext cx="1260018" cy="664685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/>
                      <a:t>A</a:t>
                    </a:r>
                    <a:r>
                      <a:rPr lang="en-US" dirty="0" smtClean="0"/>
                      <a:t>rchive</a:t>
                    </a:r>
                    <a:endParaRPr lang="en-US" dirty="0"/>
                  </a:p>
                </p:txBody>
              </p:sp>
              <p:sp>
                <p:nvSpPr>
                  <p:cNvPr id="35" name="Rounded Rectangle 34"/>
                  <p:cNvSpPr/>
                  <p:nvPr/>
                </p:nvSpPr>
                <p:spPr>
                  <a:xfrm>
                    <a:off x="6231035" y="4949939"/>
                    <a:ext cx="1308832" cy="668934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WARC</a:t>
                    </a:r>
                    <a:endParaRPr lang="en-US" dirty="0"/>
                  </a:p>
                </p:txBody>
              </p:sp>
              <p:sp>
                <p:nvSpPr>
                  <p:cNvPr id="36" name="Oval 35"/>
                  <p:cNvSpPr/>
                  <p:nvPr/>
                </p:nvSpPr>
                <p:spPr>
                  <a:xfrm>
                    <a:off x="4688049" y="2986681"/>
                    <a:ext cx="1143389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 Index</a:t>
                    </a:r>
                    <a:endParaRPr lang="en-US" dirty="0"/>
                  </a:p>
                </p:txBody>
              </p:sp>
              <p:sp>
                <p:nvSpPr>
                  <p:cNvPr id="37" name="Rounded Rectangle 36"/>
                  <p:cNvSpPr/>
                  <p:nvPr/>
                </p:nvSpPr>
                <p:spPr>
                  <a:xfrm>
                    <a:off x="6218076" y="2993288"/>
                    <a:ext cx="1308832" cy="634942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SOLR</a:t>
                    </a:r>
                    <a:endParaRPr lang="en-US" dirty="0"/>
                  </a:p>
                </p:txBody>
              </p:sp>
            </p:grpSp>
            <p:grpSp>
              <p:nvGrpSpPr>
                <p:cNvPr id="20" name="Group 19"/>
                <p:cNvGrpSpPr/>
                <p:nvPr/>
              </p:nvGrpSpPr>
              <p:grpSpPr>
                <a:xfrm>
                  <a:off x="7305096" y="2513866"/>
                  <a:ext cx="1761150" cy="3933367"/>
                  <a:chOff x="7305096" y="2513866"/>
                  <a:chExt cx="1761150" cy="3933367"/>
                </a:xfrm>
              </p:grpSpPr>
              <p:sp>
                <p:nvSpPr>
                  <p:cNvPr id="26" name="Rounded Rectangle 25"/>
                  <p:cNvSpPr/>
                  <p:nvPr/>
                </p:nvSpPr>
                <p:spPr>
                  <a:xfrm>
                    <a:off x="7305096" y="2513866"/>
                    <a:ext cx="1761150" cy="3933367"/>
                  </a:xfrm>
                  <a:prstGeom prst="roundRect">
                    <a:avLst/>
                  </a:prstGeom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" name="Oval 26"/>
                  <p:cNvSpPr/>
                  <p:nvPr/>
                </p:nvSpPr>
                <p:spPr>
                  <a:xfrm>
                    <a:off x="7530752" y="4266178"/>
                    <a:ext cx="1410764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Browse</a:t>
                    </a:r>
                    <a:endParaRPr lang="en-US" dirty="0"/>
                  </a:p>
                </p:txBody>
              </p:sp>
              <p:sp>
                <p:nvSpPr>
                  <p:cNvPr id="28" name="Oval 27"/>
                  <p:cNvSpPr/>
                  <p:nvPr/>
                </p:nvSpPr>
                <p:spPr>
                  <a:xfrm>
                    <a:off x="7530752" y="5231187"/>
                    <a:ext cx="1449642" cy="664685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Wayback</a:t>
                    </a:r>
                    <a:endParaRPr lang="en-US" dirty="0"/>
                  </a:p>
                </p:txBody>
              </p:sp>
              <p:sp>
                <p:nvSpPr>
                  <p:cNvPr id="29" name="Oval 28"/>
                  <p:cNvSpPr/>
                  <p:nvPr/>
                </p:nvSpPr>
                <p:spPr>
                  <a:xfrm>
                    <a:off x="7383447" y="3281980"/>
                    <a:ext cx="1449643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 Search</a:t>
                    </a:r>
                    <a:endParaRPr lang="en-US" dirty="0"/>
                  </a:p>
                </p:txBody>
              </p:sp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7764005" y="2615464"/>
                    <a:ext cx="813043" cy="369332"/>
                  </a:xfrm>
                  <a:prstGeom prst="rect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 smtClean="0">
                        <a:solidFill>
                          <a:srgbClr val="FFFFFF"/>
                        </a:solidFill>
                      </a:rPr>
                      <a:t>Access</a:t>
                    </a:r>
                    <a:endParaRPr lang="en-US" b="1" dirty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21" name="Right Arrow 20"/>
                <p:cNvSpPr/>
                <p:nvPr/>
              </p:nvSpPr>
              <p:spPr>
                <a:xfrm>
                  <a:off x="3472936" y="4203995"/>
                  <a:ext cx="424614" cy="386298"/>
                </a:xfrm>
                <a:prstGeom prst="rightArrow">
                  <a:avLst/>
                </a:prstGeom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Right Arrow 21"/>
                <p:cNvSpPr/>
                <p:nvPr/>
              </p:nvSpPr>
              <p:spPr>
                <a:xfrm>
                  <a:off x="6958833" y="4308394"/>
                  <a:ext cx="424614" cy="386298"/>
                </a:xfrm>
                <a:prstGeom prst="rightArrow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4" name="Straight Arrow Connector 23"/>
                <p:cNvCxnSpPr/>
                <p:nvPr/>
              </p:nvCxnSpPr>
              <p:spPr>
                <a:xfrm>
                  <a:off x="2175089" y="1976001"/>
                  <a:ext cx="0" cy="53786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1337938" y="2869167"/>
                <a:ext cx="847295" cy="369332"/>
              </a:xfrm>
              <a:prstGeom prst="rect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Extend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098382" y="2970469"/>
                <a:ext cx="2710999" cy="369332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FFFF"/>
                    </a:solidFill>
                  </a:rPr>
                  <a:t>Archive/Organize/Analyze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6" name="Straight Arrow Connector 5"/>
            <p:cNvCxnSpPr>
              <a:stCxn id="39" idx="2"/>
              <a:endCxn id="40" idx="0"/>
            </p:cNvCxnSpPr>
            <p:nvPr/>
          </p:nvCxnSpPr>
          <p:spPr>
            <a:xfrm flipH="1">
              <a:off x="1729988" y="4226663"/>
              <a:ext cx="3377" cy="36036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40" idx="4"/>
              <a:endCxn id="41" idx="0"/>
            </p:cNvCxnSpPr>
            <p:nvPr/>
          </p:nvCxnSpPr>
          <p:spPr>
            <a:xfrm>
              <a:off x="1729988" y="5409991"/>
              <a:ext cx="3469" cy="3218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32" idx="6"/>
              <a:endCxn id="33" idx="1"/>
            </p:cNvCxnSpPr>
            <p:nvPr/>
          </p:nvCxnSpPr>
          <p:spPr>
            <a:xfrm flipV="1">
              <a:off x="4998963" y="4795013"/>
              <a:ext cx="360720" cy="73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endCxn id="34" idx="0"/>
            </p:cNvCxnSpPr>
            <p:nvPr/>
          </p:nvCxnSpPr>
          <p:spPr>
            <a:xfrm flipH="1">
              <a:off x="4485583" y="5116520"/>
              <a:ext cx="990731" cy="3323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endCxn id="36" idx="4"/>
            </p:cNvCxnSpPr>
            <p:nvPr/>
          </p:nvCxnSpPr>
          <p:spPr>
            <a:xfrm flipH="1" flipV="1">
              <a:off x="4427269" y="4105067"/>
              <a:ext cx="1062006" cy="37895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36" idx="6"/>
              <a:endCxn id="37" idx="1"/>
            </p:cNvCxnSpPr>
            <p:nvPr/>
          </p:nvCxnSpPr>
          <p:spPr>
            <a:xfrm>
              <a:off x="4998963" y="3784293"/>
              <a:ext cx="386638" cy="33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34" idx="6"/>
              <a:endCxn id="35" idx="1"/>
            </p:cNvCxnSpPr>
            <p:nvPr/>
          </p:nvCxnSpPr>
          <p:spPr>
            <a:xfrm flipV="1">
              <a:off x="5115592" y="5761244"/>
              <a:ext cx="282968" cy="199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63170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Focused Crawler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Modeling events</a:t>
            </a:r>
          </a:p>
          <a:p>
            <a:pPr lvl="1"/>
            <a:r>
              <a:rPr lang="en-US" b="1" dirty="0" smtClean="0"/>
              <a:t>What</a:t>
            </a:r>
            <a:r>
              <a:rPr lang="en-US" dirty="0" smtClean="0"/>
              <a:t> happened, </a:t>
            </a:r>
            <a:r>
              <a:rPr lang="en-US" b="1" dirty="0" smtClean="0"/>
              <a:t>where</a:t>
            </a:r>
            <a:r>
              <a:rPr lang="en-US" dirty="0" smtClean="0"/>
              <a:t>, and </a:t>
            </a:r>
            <a:r>
              <a:rPr lang="en-US" b="1" dirty="0" smtClean="0"/>
              <a:t>when</a:t>
            </a:r>
          </a:p>
          <a:p>
            <a:r>
              <a:rPr lang="en-US" dirty="0" smtClean="0"/>
              <a:t>Information retrieval</a:t>
            </a:r>
          </a:p>
          <a:p>
            <a:pPr lvl="1"/>
            <a:r>
              <a:rPr lang="en-US" dirty="0" smtClean="0"/>
              <a:t>Helps find </a:t>
            </a:r>
            <a:r>
              <a:rPr lang="en-US" b="1" dirty="0" smtClean="0"/>
              <a:t>What</a:t>
            </a:r>
            <a:r>
              <a:rPr lang="en-US" dirty="0" smtClean="0"/>
              <a:t> part (VSM, LDA)</a:t>
            </a:r>
          </a:p>
          <a:p>
            <a:r>
              <a:rPr lang="en-US" dirty="0" smtClean="0"/>
              <a:t>Natural </a:t>
            </a:r>
            <a:r>
              <a:rPr lang="en-US" dirty="0"/>
              <a:t>l</a:t>
            </a:r>
            <a:r>
              <a:rPr lang="en-US" dirty="0" smtClean="0"/>
              <a:t>anguage processing</a:t>
            </a:r>
          </a:p>
          <a:p>
            <a:pPr lvl="1"/>
            <a:r>
              <a:rPr lang="en-US" dirty="0" smtClean="0"/>
              <a:t>Helps find </a:t>
            </a:r>
            <a:r>
              <a:rPr lang="en-US" b="1" dirty="0" smtClean="0"/>
              <a:t>Where</a:t>
            </a:r>
            <a:r>
              <a:rPr lang="en-US" dirty="0" smtClean="0"/>
              <a:t> and </a:t>
            </a:r>
            <a:r>
              <a:rPr lang="en-US" b="1" dirty="0" smtClean="0"/>
              <a:t>When</a:t>
            </a:r>
            <a:r>
              <a:rPr lang="en-US" dirty="0" smtClean="0"/>
              <a:t> parts (POS, NER)</a:t>
            </a:r>
          </a:p>
          <a:p>
            <a:r>
              <a:rPr lang="en-US" dirty="0" smtClean="0"/>
              <a:t>Archive textual and linguistic analysis</a:t>
            </a:r>
          </a:p>
          <a:p>
            <a:pPr lvl="1"/>
            <a:r>
              <a:rPr lang="en-US" dirty="0" smtClean="0"/>
              <a:t>Event model can help provide linguistic characteristics of archive content</a:t>
            </a:r>
          </a:p>
          <a:p>
            <a:pPr lvl="1"/>
            <a:r>
              <a:rPr lang="en-US" dirty="0" smtClean="0"/>
              <a:t>Frequent and important words</a:t>
            </a:r>
          </a:p>
          <a:p>
            <a:pPr lvl="1"/>
            <a:r>
              <a:rPr lang="en-US" dirty="0" smtClean="0"/>
              <a:t>Frequent entities</a:t>
            </a:r>
          </a:p>
          <a:p>
            <a:pPr lvl="1"/>
            <a:r>
              <a:rPr lang="en-US" dirty="0" smtClean="0"/>
              <a:t>Important sentences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75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Focused Crawler (2/2)</a:t>
            </a:r>
            <a:endParaRPr lang="en-US" dirty="0"/>
          </a:p>
        </p:txBody>
      </p:sp>
      <p:pic>
        <p:nvPicPr>
          <p:cNvPr id="4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039" r="-8039"/>
          <a:stretch>
            <a:fillRect/>
          </a:stretch>
        </p:blipFill>
        <p:spPr bwMode="auto">
          <a:xfrm>
            <a:off x="457200" y="1612070"/>
            <a:ext cx="8229600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0697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8536" y="1334334"/>
            <a:ext cx="4198628" cy="15419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Thank You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1318" y="4208334"/>
            <a:ext cx="7058602" cy="15419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buNone/>
            </a:pPr>
            <a:r>
              <a:rPr lang="en-US" dirty="0"/>
              <a:t>Mohamed </a:t>
            </a:r>
            <a:r>
              <a:rPr lang="en-US" dirty="0" err="1"/>
              <a:t>Farag</a:t>
            </a:r>
            <a:r>
              <a:rPr lang="en-US" dirty="0"/>
              <a:t> &amp; </a:t>
            </a:r>
            <a:r>
              <a:rPr lang="en-US" dirty="0" err="1"/>
              <a:t>Prashant</a:t>
            </a:r>
            <a:r>
              <a:rPr lang="en-US" dirty="0"/>
              <a:t> </a:t>
            </a:r>
            <a:r>
              <a:rPr lang="sv-SE" dirty="0" err="1"/>
              <a:t>Chandrasekar</a:t>
            </a:r>
            <a:endParaRPr lang="sv-SE" dirty="0"/>
          </a:p>
          <a:p>
            <a:pPr marL="0" lvl="1" indent="0" algn="ctr">
              <a:buNone/>
            </a:pPr>
            <a:r>
              <a:rPr lang="sv-SE" dirty="0">
                <a:hlinkClick r:id="rId2"/>
              </a:rPr>
              <a:t>mmagdy@vt.edu</a:t>
            </a:r>
            <a:r>
              <a:rPr lang="sv-SE" dirty="0"/>
              <a:t>, </a:t>
            </a:r>
            <a:r>
              <a:rPr lang="sv-SE" dirty="0">
                <a:hlinkClick r:id="rId3"/>
              </a:rPr>
              <a:t>peecee@vt.edu</a:t>
            </a:r>
            <a:r>
              <a:rPr lang="sv-S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9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962"/>
            <a:ext cx="8229600" cy="1143000"/>
          </a:xfrm>
        </p:spPr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0" y="1752600"/>
            <a:ext cx="9144000" cy="4783782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Related Funding</a:t>
            </a:r>
            <a:r>
              <a:rPr lang="en-US" altLang="zh-CN" dirty="0"/>
              <a:t>: </a:t>
            </a:r>
            <a:endParaRPr lang="en-US" altLang="zh-CN" dirty="0" smtClean="0"/>
          </a:p>
          <a:p>
            <a:pPr lvl="1"/>
            <a:r>
              <a:rPr lang="en-US" dirty="0" smtClean="0"/>
              <a:t>2007-2008: NSF </a:t>
            </a:r>
            <a:r>
              <a:rPr lang="en-US" dirty="0"/>
              <a:t>IIS-</a:t>
            </a:r>
            <a:r>
              <a:rPr lang="en-US" dirty="0" smtClean="0"/>
              <a:t>0736055, </a:t>
            </a:r>
            <a:r>
              <a:rPr lang="en-US" dirty="0"/>
              <a:t>DL-VT416: A Digital Library </a:t>
            </a:r>
            <a:r>
              <a:rPr lang="en-US" dirty="0" err="1"/>
              <a:t>Testbed</a:t>
            </a:r>
            <a:r>
              <a:rPr lang="en-US" dirty="0"/>
              <a:t> for Research Related to 4/16/2007 at Virginia </a:t>
            </a:r>
            <a:r>
              <a:rPr lang="en-US" dirty="0" smtClean="0"/>
              <a:t>Tech</a:t>
            </a:r>
          </a:p>
          <a:p>
            <a:pPr lvl="1"/>
            <a:r>
              <a:rPr lang="en-US" altLang="zh-CN" dirty="0" smtClean="0"/>
              <a:t>2009-2013: NSF IIS</a:t>
            </a:r>
            <a:r>
              <a:rPr lang="en-US" altLang="zh-CN" dirty="0"/>
              <a:t>-</a:t>
            </a:r>
            <a:r>
              <a:rPr lang="en-US" altLang="zh-CN" dirty="0" smtClean="0"/>
              <a:t>0916733, Crisis, Tragedy, and </a:t>
            </a:r>
            <a:r>
              <a:rPr lang="en-US" altLang="zh-CN" dirty="0"/>
              <a:t>Recovery network (</a:t>
            </a:r>
            <a:r>
              <a:rPr lang="en-US" altLang="zh-CN" dirty="0" err="1" smtClean="0"/>
              <a:t>CTRnet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b="1" dirty="0" smtClean="0"/>
              <a:t>2013-2016: NSF IIS-1319578, </a:t>
            </a:r>
            <a:r>
              <a:rPr lang="en-US" altLang="zh-CN" b="1" dirty="0"/>
              <a:t>Integrated Digital Event </a:t>
            </a:r>
            <a:r>
              <a:rPr lang="en-US" altLang="zh-CN" b="1" dirty="0" smtClean="0"/>
              <a:t>Archive &amp; Library (IDEAL)</a:t>
            </a:r>
          </a:p>
          <a:p>
            <a:pPr lvl="1"/>
            <a:r>
              <a:rPr lang="en-US" dirty="0" smtClean="0"/>
              <a:t>2012-2014: </a:t>
            </a:r>
            <a:r>
              <a:rPr lang="en-US" dirty="0"/>
              <a:t>Villanova University </a:t>
            </a:r>
            <a:r>
              <a:rPr lang="en-US" dirty="0" smtClean="0"/>
              <a:t>(NSF </a:t>
            </a:r>
            <a:r>
              <a:rPr lang="en-US" dirty="0"/>
              <a:t>DUE-</a:t>
            </a:r>
            <a:r>
              <a:rPr lang="en-US" dirty="0" smtClean="0"/>
              <a:t>1141209): Computing </a:t>
            </a:r>
            <a:r>
              <a:rPr lang="en-US" dirty="0"/>
              <a:t>in </a:t>
            </a:r>
            <a:r>
              <a:rPr lang="en-US" dirty="0" smtClean="0"/>
              <a:t>Context</a:t>
            </a:r>
          </a:p>
          <a:p>
            <a:pPr lvl="1"/>
            <a:r>
              <a:rPr lang="en-US" altLang="zh-CN" dirty="0" smtClean="0"/>
              <a:t>2014: Mellon</a:t>
            </a:r>
            <a:r>
              <a:rPr lang="en-US" altLang="zh-CN" dirty="0"/>
              <a:t>/Columbia, </a:t>
            </a:r>
            <a:r>
              <a:rPr lang="en-US" dirty="0"/>
              <a:t>Archiving Transactions Towards Uninterruptible Web </a:t>
            </a:r>
            <a:r>
              <a:rPr lang="en-US" dirty="0" smtClean="0"/>
              <a:t>Service (UPS – building on Memento and </a:t>
            </a:r>
            <a:r>
              <a:rPr lang="en-US" dirty="0" err="1" smtClean="0"/>
              <a:t>SiteStory</a:t>
            </a:r>
            <a:r>
              <a:rPr lang="en-US" dirty="0" smtClean="0"/>
              <a:t>) – </a:t>
            </a:r>
            <a:r>
              <a:rPr lang="en-US" b="1" dirty="0" err="1" smtClean="0"/>
              <a:t>Prashant</a:t>
            </a:r>
            <a:r>
              <a:rPr lang="en-US" b="1" dirty="0" smtClean="0"/>
              <a:t> </a:t>
            </a:r>
            <a:r>
              <a:rPr lang="sv-SE" b="1" dirty="0" err="1" smtClean="0"/>
              <a:t>Chandrasekar</a:t>
            </a:r>
            <a:endParaRPr lang="en-US" altLang="zh-CN" b="1" dirty="0" smtClean="0"/>
          </a:p>
          <a:p>
            <a:r>
              <a:rPr lang="en-US" altLang="zh-CN" dirty="0" smtClean="0"/>
              <a:t>The Internet Archive (Kristine Hanna, co-PI): </a:t>
            </a:r>
            <a:endParaRPr lang="en-US" altLang="zh-CN" dirty="0"/>
          </a:p>
          <a:p>
            <a:pPr lvl="1"/>
            <a:r>
              <a:rPr lang="en-US" altLang="zh-CN" dirty="0" err="1" smtClean="0"/>
              <a:t>Heritrix</a:t>
            </a:r>
            <a:r>
              <a:rPr lang="en-US" altLang="zh-CN" dirty="0" smtClean="0"/>
              <a:t> crawler and other tools and support</a:t>
            </a:r>
          </a:p>
          <a:p>
            <a:pPr lvl="1"/>
            <a:r>
              <a:rPr lang="en-US" altLang="zh-CN" dirty="0"/>
              <a:t>H</a:t>
            </a:r>
            <a:r>
              <a:rPr lang="en-US" altLang="zh-CN" dirty="0" smtClean="0"/>
              <a:t>osting the crawls and resulting archives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8083" y="1155516"/>
            <a:ext cx="844353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IDEAL team also includes Fox, </a:t>
            </a:r>
            <a:r>
              <a:rPr lang="en-US" altLang="zh-CN" sz="2400" dirty="0" err="1"/>
              <a:t>Kavanaugh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Sheetz</a:t>
            </a:r>
            <a:r>
              <a:rPr lang="en-US" altLang="zh-CN" sz="2400" dirty="0"/>
              <a:t>, Shoemaker, Lee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726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Archiving</a:t>
            </a:r>
          </a:p>
          <a:p>
            <a:r>
              <a:rPr lang="en-US" dirty="0" smtClean="0"/>
              <a:t>Events archiving (disasters, community, and government)</a:t>
            </a:r>
          </a:p>
          <a:p>
            <a:r>
              <a:rPr lang="en-US" dirty="0" smtClean="0"/>
              <a:t>Automatic Seed URLs Generation</a:t>
            </a:r>
          </a:p>
          <a:p>
            <a:pPr lvl="1"/>
            <a:r>
              <a:rPr lang="en-US" dirty="0" smtClean="0"/>
              <a:t>Social media</a:t>
            </a:r>
          </a:p>
          <a:p>
            <a:pPr lvl="1"/>
            <a:r>
              <a:rPr lang="en-US" dirty="0" smtClean="0"/>
              <a:t>EFC</a:t>
            </a:r>
          </a:p>
          <a:p>
            <a:r>
              <a:rPr lang="en-US" dirty="0" smtClean="0"/>
              <a:t>Extending Web Archives</a:t>
            </a:r>
          </a:p>
          <a:p>
            <a:r>
              <a:rPr lang="en-US" dirty="0" smtClean="0"/>
              <a:t>Event Focused Crawler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991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Archiving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Crawling approach</a:t>
            </a:r>
          </a:p>
          <a:p>
            <a:r>
              <a:rPr lang="en-US" dirty="0" smtClean="0"/>
              <a:t>Spontaneous disaster events archiving</a:t>
            </a:r>
          </a:p>
          <a:p>
            <a:r>
              <a:rPr lang="en-US" dirty="0" smtClean="0"/>
              <a:t>High quality seed URLs (curation)</a:t>
            </a:r>
          </a:p>
          <a:p>
            <a:r>
              <a:rPr lang="en-US" dirty="0" smtClean="0"/>
              <a:t>Crawling webpages </a:t>
            </a:r>
          </a:p>
          <a:p>
            <a:pPr lvl="1"/>
            <a:r>
              <a:rPr lang="en-US" dirty="0" smtClean="0"/>
              <a:t>Frequency, Scope </a:t>
            </a:r>
          </a:p>
          <a:p>
            <a:pPr lvl="1"/>
            <a:r>
              <a:rPr lang="en-US" dirty="0" smtClean="0"/>
              <a:t>Usually small number of seed URLs crawled frequently with many levels of scope</a:t>
            </a:r>
          </a:p>
          <a:p>
            <a:r>
              <a:rPr lang="en-US" dirty="0" smtClean="0"/>
              <a:t>Human intervention (time, effort, expertise, and management)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968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vents archiving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types of webpages published online</a:t>
            </a:r>
          </a:p>
          <a:p>
            <a:pPr lvl="1"/>
            <a:r>
              <a:rPr lang="en-US" dirty="0" smtClean="0"/>
              <a:t>Social media, news webpages, and formal (organization) webpages</a:t>
            </a:r>
          </a:p>
          <a:p>
            <a:r>
              <a:rPr lang="en-US" dirty="0" smtClean="0"/>
              <a:t>Different characteristics of event-related published content</a:t>
            </a:r>
          </a:p>
          <a:p>
            <a:pPr lvl="1"/>
            <a:r>
              <a:rPr lang="en-US" dirty="0" smtClean="0"/>
              <a:t>huge number of relevant webpages (low to high quality)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ost seed URLs are of one-level scope (not hub pages)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92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Automatic Seed URLs Generation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Tweet collections</a:t>
            </a:r>
          </a:p>
          <a:p>
            <a:r>
              <a:rPr lang="en-US" dirty="0" smtClean="0"/>
              <a:t>Tweet URLs</a:t>
            </a:r>
          </a:p>
          <a:p>
            <a:pPr lvl="1"/>
            <a:r>
              <a:rPr lang="en-US" dirty="0" smtClean="0"/>
              <a:t>Extraction &amp; Expansion (unshortening)</a:t>
            </a:r>
          </a:p>
          <a:p>
            <a:r>
              <a:rPr lang="en-US" dirty="0" smtClean="0"/>
              <a:t>URLs filtering (classification)</a:t>
            </a:r>
          </a:p>
          <a:p>
            <a:r>
              <a:rPr lang="en-US" dirty="0" smtClean="0"/>
              <a:t>URLs archiving</a:t>
            </a:r>
          </a:p>
          <a:p>
            <a:pPr lvl="1"/>
            <a:r>
              <a:rPr lang="en-US" dirty="0" smtClean="0"/>
              <a:t>One time crawl (or according to quality of URLs)</a:t>
            </a:r>
          </a:p>
          <a:p>
            <a:pPr lvl="1"/>
            <a:r>
              <a:rPr lang="en-US" dirty="0" smtClean="0"/>
              <a:t>One level crawl (only crawl the given URL)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1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Automatic Seed URLs Generation (2/3)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Huge number of URLs extracted from tweets</a:t>
            </a:r>
          </a:p>
          <a:p>
            <a:r>
              <a:rPr lang="en-US" dirty="0" smtClean="0"/>
              <a:t>Unshortening takes a lot of time</a:t>
            </a:r>
          </a:p>
          <a:p>
            <a:pPr lvl="1"/>
            <a:r>
              <a:rPr lang="en-US" dirty="0" smtClean="0"/>
              <a:t>Following redirection</a:t>
            </a:r>
          </a:p>
          <a:p>
            <a:pPr lvl="1"/>
            <a:r>
              <a:rPr lang="en-US" dirty="0" smtClean="0"/>
              <a:t>Infinite redirection loop</a:t>
            </a:r>
          </a:p>
          <a:p>
            <a:r>
              <a:rPr lang="en-US" dirty="0" smtClean="0"/>
              <a:t>URL filtering using classification</a:t>
            </a:r>
          </a:p>
          <a:p>
            <a:pPr lvl="1"/>
            <a:r>
              <a:rPr lang="en-US" dirty="0" smtClean="0"/>
              <a:t>Preparing training data</a:t>
            </a:r>
          </a:p>
          <a:p>
            <a:r>
              <a:rPr lang="en-US" dirty="0" smtClean="0"/>
              <a:t>Evaluating quality of resulting archive (curation)</a:t>
            </a:r>
          </a:p>
        </p:txBody>
      </p:sp>
    </p:spTree>
    <p:extLst>
      <p:ext uri="{BB962C8B-B14F-4D97-AF65-F5344CB8AC3E}">
        <p14:creationId xmlns:p14="http://schemas.microsoft.com/office/powerpoint/2010/main" val="1679940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Automatic Seed URLs Generation </a:t>
            </a:r>
            <a:r>
              <a:rPr lang="en-US" dirty="0" smtClean="0"/>
              <a:t>(3/3)</a:t>
            </a:r>
            <a:endParaRPr lang="en-US" dirty="0"/>
          </a:p>
        </p:txBody>
      </p:sp>
      <p:grpSp>
        <p:nvGrpSpPr>
          <p:cNvPr id="93" name="Group 92"/>
          <p:cNvGrpSpPr/>
          <p:nvPr/>
        </p:nvGrpSpPr>
        <p:grpSpPr>
          <a:xfrm>
            <a:off x="112315" y="1207702"/>
            <a:ext cx="8946516" cy="5450081"/>
            <a:chOff x="-67979" y="1207702"/>
            <a:chExt cx="9014495" cy="5450081"/>
          </a:xfrm>
        </p:grpSpPr>
        <p:grpSp>
          <p:nvGrpSpPr>
            <p:cNvPr id="92" name="Group 91"/>
            <p:cNvGrpSpPr/>
            <p:nvPr/>
          </p:nvGrpSpPr>
          <p:grpSpPr>
            <a:xfrm>
              <a:off x="-67979" y="1207702"/>
              <a:ext cx="9014495" cy="5450081"/>
              <a:chOff x="51751" y="1301016"/>
              <a:chExt cx="9014495" cy="5450081"/>
            </a:xfrm>
          </p:grpSpPr>
          <p:grpSp>
            <p:nvGrpSpPr>
              <p:cNvPr id="91" name="Group 90"/>
              <p:cNvGrpSpPr/>
              <p:nvPr/>
            </p:nvGrpSpPr>
            <p:grpSpPr>
              <a:xfrm>
                <a:off x="51751" y="1301016"/>
                <a:ext cx="9014495" cy="5450081"/>
                <a:chOff x="51751" y="1028898"/>
                <a:chExt cx="9014495" cy="5450081"/>
              </a:xfrm>
            </p:grpSpPr>
            <p:sp>
              <p:nvSpPr>
                <p:cNvPr id="4" name="Cloud 3"/>
                <p:cNvSpPr/>
                <p:nvPr/>
              </p:nvSpPr>
              <p:spPr>
                <a:xfrm>
                  <a:off x="51751" y="1028898"/>
                  <a:ext cx="1146928" cy="945412"/>
                </a:xfrm>
                <a:prstGeom prst="cloud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/>
                  <a:r>
                    <a:rPr lang="en-US" dirty="0" smtClean="0"/>
                    <a:t>Event</a:t>
                  </a:r>
                  <a:endParaRPr lang="en-US" dirty="0"/>
                </a:p>
              </p:txBody>
            </p:sp>
            <p:sp>
              <p:nvSpPr>
                <p:cNvPr id="5" name="Smiley Face 4"/>
                <p:cNvSpPr/>
                <p:nvPr/>
              </p:nvSpPr>
              <p:spPr>
                <a:xfrm>
                  <a:off x="1493446" y="1153041"/>
                  <a:ext cx="1367227" cy="822960"/>
                </a:xfrm>
                <a:prstGeom prst="smileyFace">
                  <a:avLst/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4" name="Group 23"/>
                <p:cNvGrpSpPr/>
                <p:nvPr/>
              </p:nvGrpSpPr>
              <p:grpSpPr>
                <a:xfrm>
                  <a:off x="313474" y="2545612"/>
                  <a:ext cx="3159462" cy="3933367"/>
                  <a:chOff x="689285" y="2545612"/>
                  <a:chExt cx="3159462" cy="3933367"/>
                </a:xfrm>
              </p:grpSpPr>
              <p:sp>
                <p:nvSpPr>
                  <p:cNvPr id="14" name="Rounded Rectangle 13"/>
                  <p:cNvSpPr/>
                  <p:nvPr/>
                </p:nvSpPr>
                <p:spPr>
                  <a:xfrm>
                    <a:off x="689285" y="2545612"/>
                    <a:ext cx="3159462" cy="3933367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" name="Oval 5"/>
                  <p:cNvSpPr/>
                  <p:nvPr/>
                </p:nvSpPr>
                <p:spPr>
                  <a:xfrm>
                    <a:off x="806641" y="3103303"/>
                    <a:ext cx="1253796" cy="82296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Collect Tweets</a:t>
                    </a:r>
                    <a:endParaRPr lang="en-US" dirty="0"/>
                  </a:p>
                </p:txBody>
              </p:sp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2358487" y="3134835"/>
                    <a:ext cx="1308832" cy="727372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Tweet Collection</a:t>
                    </a:r>
                    <a:endParaRPr lang="en-US" dirty="0"/>
                  </a:p>
                </p:txBody>
              </p:sp>
              <p:sp>
                <p:nvSpPr>
                  <p:cNvPr id="9" name="Oval 8"/>
                  <p:cNvSpPr/>
                  <p:nvPr/>
                </p:nvSpPr>
                <p:spPr>
                  <a:xfrm>
                    <a:off x="806641" y="4204729"/>
                    <a:ext cx="1253796" cy="82296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Extract</a:t>
                    </a:r>
                    <a:br>
                      <a:rPr lang="en-US" dirty="0" smtClean="0"/>
                    </a:br>
                    <a:r>
                      <a:rPr lang="en-US" dirty="0" smtClean="0"/>
                      <a:t>  URLs</a:t>
                    </a:r>
                    <a:endParaRPr lang="en-US" dirty="0"/>
                  </a:p>
                </p:txBody>
              </p:sp>
              <p:sp>
                <p:nvSpPr>
                  <p:cNvPr id="10" name="Rounded Rectangle 9"/>
                  <p:cNvSpPr/>
                  <p:nvPr/>
                </p:nvSpPr>
                <p:spPr>
                  <a:xfrm>
                    <a:off x="2358487" y="4203995"/>
                    <a:ext cx="1308831" cy="772595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Shortened URLs</a:t>
                    </a:r>
                    <a:endParaRPr lang="en-US" dirty="0"/>
                  </a:p>
                </p:txBody>
              </p:sp>
              <p:sp>
                <p:nvSpPr>
                  <p:cNvPr id="11" name="Oval 10"/>
                  <p:cNvSpPr/>
                  <p:nvPr/>
                </p:nvSpPr>
                <p:spPr>
                  <a:xfrm>
                    <a:off x="806641" y="5281550"/>
                    <a:ext cx="1253796" cy="82296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Expand</a:t>
                    </a:r>
                    <a:endParaRPr lang="en-US" dirty="0"/>
                  </a:p>
                </p:txBody>
              </p:sp>
              <p:sp>
                <p:nvSpPr>
                  <p:cNvPr id="12" name="Rounded Rectangle 11"/>
                  <p:cNvSpPr/>
                  <p:nvPr/>
                </p:nvSpPr>
                <p:spPr>
                  <a:xfrm>
                    <a:off x="2358486" y="5351636"/>
                    <a:ext cx="1308831" cy="727691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Original URLs</a:t>
                    </a:r>
                    <a:endParaRPr lang="en-US" dirty="0"/>
                  </a:p>
                </p:txBody>
              </p:sp>
            </p:grpSp>
            <p:grpSp>
              <p:nvGrpSpPr>
                <p:cNvPr id="25" name="Group 24"/>
                <p:cNvGrpSpPr/>
                <p:nvPr/>
              </p:nvGrpSpPr>
              <p:grpSpPr>
                <a:xfrm>
                  <a:off x="3885772" y="2516838"/>
                  <a:ext cx="3035365" cy="3894495"/>
                  <a:chOff x="4598517" y="2218804"/>
                  <a:chExt cx="3035365" cy="3894495"/>
                </a:xfrm>
              </p:grpSpPr>
              <p:sp>
                <p:nvSpPr>
                  <p:cNvPr id="15" name="Rounded Rectangle 14"/>
                  <p:cNvSpPr/>
                  <p:nvPr/>
                </p:nvSpPr>
                <p:spPr>
                  <a:xfrm>
                    <a:off x="4598517" y="2218804"/>
                    <a:ext cx="3035365" cy="3894495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Oval 17"/>
                  <p:cNvSpPr/>
                  <p:nvPr/>
                </p:nvSpPr>
                <p:spPr>
                  <a:xfrm>
                    <a:off x="4688050" y="3998134"/>
                    <a:ext cx="1143388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</a:t>
                    </a:r>
                    <a:r>
                      <a:rPr lang="en-US" dirty="0"/>
                      <a:t> </a:t>
                    </a:r>
                    <a:r>
                      <a:rPr lang="en-US" dirty="0" smtClean="0"/>
                      <a:t>Fetch</a:t>
                    </a:r>
                    <a:endParaRPr lang="en-US" dirty="0"/>
                  </a:p>
                </p:txBody>
              </p:sp>
              <p:sp>
                <p:nvSpPr>
                  <p:cNvPr id="19" name="Rounded Rectangle 18"/>
                  <p:cNvSpPr/>
                  <p:nvPr/>
                </p:nvSpPr>
                <p:spPr>
                  <a:xfrm>
                    <a:off x="6192158" y="4007184"/>
                    <a:ext cx="1308832" cy="621982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Webpages</a:t>
                    </a:r>
                    <a:endParaRPr lang="en-US" dirty="0"/>
                  </a:p>
                </p:txBody>
              </p:sp>
              <p:sp>
                <p:nvSpPr>
                  <p:cNvPr id="20" name="Oval 19"/>
                  <p:cNvSpPr/>
                  <p:nvPr/>
                </p:nvSpPr>
                <p:spPr>
                  <a:xfrm>
                    <a:off x="4688049" y="4972027"/>
                    <a:ext cx="1260018" cy="664685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/>
                      <a:t>A</a:t>
                    </a:r>
                    <a:r>
                      <a:rPr lang="en-US" dirty="0" smtClean="0"/>
                      <a:t>rchive</a:t>
                    </a:r>
                    <a:endParaRPr lang="en-US" dirty="0"/>
                  </a:p>
                </p:txBody>
              </p:sp>
              <p:sp>
                <p:nvSpPr>
                  <p:cNvPr id="21" name="Rounded Rectangle 20"/>
                  <p:cNvSpPr/>
                  <p:nvPr/>
                </p:nvSpPr>
                <p:spPr>
                  <a:xfrm>
                    <a:off x="6231035" y="4949939"/>
                    <a:ext cx="1308832" cy="668934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WARC</a:t>
                    </a:r>
                    <a:endParaRPr lang="en-US" dirty="0"/>
                  </a:p>
                </p:txBody>
              </p:sp>
              <p:sp>
                <p:nvSpPr>
                  <p:cNvPr id="22" name="Oval 21"/>
                  <p:cNvSpPr/>
                  <p:nvPr/>
                </p:nvSpPr>
                <p:spPr>
                  <a:xfrm>
                    <a:off x="4688049" y="2986681"/>
                    <a:ext cx="1143389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 Index</a:t>
                    </a:r>
                    <a:endParaRPr lang="en-US" dirty="0"/>
                  </a:p>
                </p:txBody>
              </p:sp>
              <p:sp>
                <p:nvSpPr>
                  <p:cNvPr id="23" name="Rounded Rectangle 22"/>
                  <p:cNvSpPr/>
                  <p:nvPr/>
                </p:nvSpPr>
                <p:spPr>
                  <a:xfrm>
                    <a:off x="6218076" y="2993288"/>
                    <a:ext cx="1308832" cy="634942"/>
                  </a:xfrm>
                  <a:prstGeom prst="roundRect">
                    <a:avLst/>
                  </a:prstGeom>
                </p:spPr>
                <p:style>
                  <a:lnRef idx="1">
                    <a:schemeClr val="accent4"/>
                  </a:lnRef>
                  <a:fillRef idx="3">
                    <a:schemeClr val="accent4"/>
                  </a:fillRef>
                  <a:effectRef idx="2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SOLR</a:t>
                    </a:r>
                    <a:endParaRPr lang="en-US" dirty="0"/>
                  </a:p>
                </p:txBody>
              </p:sp>
            </p:grpSp>
            <p:grpSp>
              <p:nvGrpSpPr>
                <p:cNvPr id="84" name="Group 83"/>
                <p:cNvGrpSpPr/>
                <p:nvPr/>
              </p:nvGrpSpPr>
              <p:grpSpPr>
                <a:xfrm>
                  <a:off x="7305096" y="2513866"/>
                  <a:ext cx="1761150" cy="3933367"/>
                  <a:chOff x="7305096" y="2513866"/>
                  <a:chExt cx="1761150" cy="3933367"/>
                </a:xfrm>
              </p:grpSpPr>
              <p:sp>
                <p:nvSpPr>
                  <p:cNvPr id="27" name="Rounded Rectangle 26"/>
                  <p:cNvSpPr/>
                  <p:nvPr/>
                </p:nvSpPr>
                <p:spPr>
                  <a:xfrm>
                    <a:off x="7305096" y="2513866"/>
                    <a:ext cx="1761150" cy="3933367"/>
                  </a:xfrm>
                  <a:prstGeom prst="roundRect">
                    <a:avLst/>
                  </a:prstGeom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Oval 27"/>
                  <p:cNvSpPr/>
                  <p:nvPr/>
                </p:nvSpPr>
                <p:spPr>
                  <a:xfrm>
                    <a:off x="7530752" y="4266178"/>
                    <a:ext cx="1410764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Browse</a:t>
                    </a:r>
                    <a:endParaRPr lang="en-US" dirty="0"/>
                  </a:p>
                </p:txBody>
              </p:sp>
              <p:sp>
                <p:nvSpPr>
                  <p:cNvPr id="30" name="Oval 29"/>
                  <p:cNvSpPr/>
                  <p:nvPr/>
                </p:nvSpPr>
                <p:spPr>
                  <a:xfrm>
                    <a:off x="7451262" y="5231187"/>
                    <a:ext cx="1529131" cy="664685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Wayback</a:t>
                    </a:r>
                    <a:endParaRPr lang="en-US" dirty="0"/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7383447" y="3281980"/>
                    <a:ext cx="1449643" cy="641548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r>
                      <a:rPr lang="en-US" dirty="0" smtClean="0"/>
                      <a:t>  Search</a:t>
                    </a:r>
                    <a:endParaRPr lang="en-US" dirty="0"/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7764005" y="2615464"/>
                    <a:ext cx="813043" cy="369332"/>
                  </a:xfrm>
                  <a:prstGeom prst="rect">
                    <a:avLst/>
                  </a:prstGeom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 smtClean="0">
                        <a:solidFill>
                          <a:srgbClr val="FFFFFF"/>
                        </a:solidFill>
                      </a:rPr>
                      <a:t>Access</a:t>
                    </a:r>
                    <a:endParaRPr lang="en-US" b="1" dirty="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50" name="Right Arrow 49"/>
                <p:cNvSpPr/>
                <p:nvPr/>
              </p:nvSpPr>
              <p:spPr>
                <a:xfrm>
                  <a:off x="3472936" y="4203995"/>
                  <a:ext cx="424614" cy="386298"/>
                </a:xfrm>
                <a:prstGeom prst="rightArrow">
                  <a:avLst/>
                </a:prstGeom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ight Arrow 82"/>
                <p:cNvSpPr/>
                <p:nvPr/>
              </p:nvSpPr>
              <p:spPr>
                <a:xfrm>
                  <a:off x="6958833" y="4308394"/>
                  <a:ext cx="424614" cy="386298"/>
                </a:xfrm>
                <a:prstGeom prst="rightArrow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Arrow Connector 85"/>
                <p:cNvCxnSpPr>
                  <a:stCxn id="4" idx="0"/>
                  <a:endCxn id="5" idx="2"/>
                </p:cNvCxnSpPr>
                <p:nvPr/>
              </p:nvCxnSpPr>
              <p:spPr>
                <a:xfrm>
                  <a:off x="1197723" y="1501604"/>
                  <a:ext cx="295723" cy="62917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/>
                <p:cNvCxnSpPr/>
                <p:nvPr/>
              </p:nvCxnSpPr>
              <p:spPr>
                <a:xfrm>
                  <a:off x="2175089" y="1976001"/>
                  <a:ext cx="0" cy="53786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" name="TextBox 89"/>
                <p:cNvSpPr txBox="1"/>
                <p:nvPr/>
              </p:nvSpPr>
              <p:spPr>
                <a:xfrm>
                  <a:off x="2166321" y="1988959"/>
                  <a:ext cx="186406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Keyword/</a:t>
                  </a:r>
                  <a:r>
                    <a:rPr lang="en-US" dirty="0" err="1" smtClean="0"/>
                    <a:t>Hashtag</a:t>
                  </a:r>
                  <a:endParaRPr lang="en-US" dirty="0"/>
                </a:p>
              </p:txBody>
            </p:sp>
          </p:grpSp>
          <p:sp>
            <p:nvSpPr>
              <p:cNvPr id="34" name="TextBox 33"/>
              <p:cNvSpPr txBox="1"/>
              <p:nvPr/>
            </p:nvSpPr>
            <p:spPr>
              <a:xfrm>
                <a:off x="1337938" y="2869167"/>
                <a:ext cx="837151" cy="369332"/>
              </a:xfrm>
              <a:prstGeom prst="rect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Collect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098382" y="2970469"/>
                <a:ext cx="2710999" cy="369332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FFFF"/>
                    </a:solidFill>
                  </a:rPr>
                  <a:t>Archive/Organize/Analyze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38" name="Straight Arrow Connector 37"/>
            <p:cNvCxnSpPr>
              <a:stCxn id="6" idx="6"/>
              <a:endCxn id="8" idx="1"/>
            </p:cNvCxnSpPr>
            <p:nvPr/>
          </p:nvCxnSpPr>
          <p:spPr>
            <a:xfrm flipV="1">
              <a:off x="1564896" y="3677325"/>
              <a:ext cx="298050" cy="1626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endCxn id="9" idx="0"/>
            </p:cNvCxnSpPr>
            <p:nvPr/>
          </p:nvCxnSpPr>
          <p:spPr>
            <a:xfrm flipH="1">
              <a:off x="937998" y="3975487"/>
              <a:ext cx="924948" cy="40804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9" idx="6"/>
              <a:endCxn id="10" idx="1"/>
            </p:cNvCxnSpPr>
            <p:nvPr/>
          </p:nvCxnSpPr>
          <p:spPr>
            <a:xfrm flipV="1">
              <a:off x="1564896" y="4769097"/>
              <a:ext cx="298050" cy="259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endCxn id="11" idx="0"/>
            </p:cNvCxnSpPr>
            <p:nvPr/>
          </p:nvCxnSpPr>
          <p:spPr>
            <a:xfrm flipH="1">
              <a:off x="937998" y="5155394"/>
              <a:ext cx="924948" cy="30496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1" idx="6"/>
              <a:endCxn id="12" idx="1"/>
            </p:cNvCxnSpPr>
            <p:nvPr/>
          </p:nvCxnSpPr>
          <p:spPr>
            <a:xfrm>
              <a:off x="1564896" y="5871834"/>
              <a:ext cx="298049" cy="2245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8" idx="6"/>
              <a:endCxn id="19" idx="1"/>
            </p:cNvCxnSpPr>
            <p:nvPr/>
          </p:nvCxnSpPr>
          <p:spPr>
            <a:xfrm flipV="1">
              <a:off x="4998963" y="4795013"/>
              <a:ext cx="360720" cy="73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endCxn id="20" idx="0"/>
            </p:cNvCxnSpPr>
            <p:nvPr/>
          </p:nvCxnSpPr>
          <p:spPr>
            <a:xfrm flipH="1">
              <a:off x="4485583" y="5116520"/>
              <a:ext cx="990731" cy="3323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endCxn id="22" idx="4"/>
            </p:cNvCxnSpPr>
            <p:nvPr/>
          </p:nvCxnSpPr>
          <p:spPr>
            <a:xfrm flipH="1" flipV="1">
              <a:off x="4427269" y="4105067"/>
              <a:ext cx="1062006" cy="37895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22" idx="6"/>
              <a:endCxn id="23" idx="1"/>
            </p:cNvCxnSpPr>
            <p:nvPr/>
          </p:nvCxnSpPr>
          <p:spPr>
            <a:xfrm>
              <a:off x="4998963" y="3784293"/>
              <a:ext cx="386638" cy="33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20" idx="6"/>
              <a:endCxn id="21" idx="1"/>
            </p:cNvCxnSpPr>
            <p:nvPr/>
          </p:nvCxnSpPr>
          <p:spPr>
            <a:xfrm flipV="1">
              <a:off x="5115592" y="5761244"/>
              <a:ext cx="282968" cy="199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7212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Crawling Approach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6680"/>
            <a:ext cx="8229600" cy="4525963"/>
          </a:xfrm>
        </p:spPr>
        <p:txBody>
          <a:bodyPr/>
          <a:lstStyle/>
          <a:p>
            <a:r>
              <a:rPr lang="en-US" dirty="0" smtClean="0"/>
              <a:t>Curator selects high quality seed URLs</a:t>
            </a:r>
          </a:p>
          <a:p>
            <a:r>
              <a:rPr lang="en-US" dirty="0" smtClean="0"/>
              <a:t>Use Event Focused Crawler (EFC) to retrieve webpages that are highly similar to those with the seed URLs</a:t>
            </a:r>
          </a:p>
          <a:p>
            <a:r>
              <a:rPr lang="en-US" dirty="0" smtClean="0"/>
              <a:t>Curator can configure EFC to adjust the number of webpages retrieved and the quality of retrieved webpages (similarity threshold)</a:t>
            </a:r>
          </a:p>
        </p:txBody>
      </p:sp>
    </p:spTree>
    <p:extLst>
      <p:ext uri="{BB962C8B-B14F-4D97-AF65-F5344CB8AC3E}">
        <p14:creationId xmlns:p14="http://schemas.microsoft.com/office/powerpoint/2010/main" val="149862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3650</TotalTime>
  <Words>676</Words>
  <Application>Microsoft Macintosh PowerPoint</Application>
  <PresentationFormat>On-screen Show (4:3)</PresentationFormat>
  <Paragraphs>134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Integrated Digital Event Web Archive and Library (IDEAL) and Aid for Curators  Archive-It Partner Meeting Montgomery, Alabama </vt:lpstr>
      <vt:lpstr>Acknowledgments</vt:lpstr>
      <vt:lpstr>Outline</vt:lpstr>
      <vt:lpstr>Web Archiving</vt:lpstr>
      <vt:lpstr>Events archiving</vt:lpstr>
      <vt:lpstr>Automatic Seed URLs Generation (1/3)</vt:lpstr>
      <vt:lpstr>Automatic Seed URLs Generation (2/3)</vt:lpstr>
      <vt:lpstr>Automatic Seed URLs Generation (3/3)</vt:lpstr>
      <vt:lpstr>Crawling Approach (1/2)</vt:lpstr>
      <vt:lpstr>Crawling Approach (2/2)</vt:lpstr>
      <vt:lpstr>Extending Web Archives (1/2)</vt:lpstr>
      <vt:lpstr>Extending Web Archives (2/2)</vt:lpstr>
      <vt:lpstr>Event Focused Crawler (1/2)</vt:lpstr>
      <vt:lpstr>Event Focused Crawler (2/2)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Archive-It partner meeting</dc:title>
  <dc:creator>Mohamed Magdy</dc:creator>
  <cp:lastModifiedBy>jjb</cp:lastModifiedBy>
  <cp:revision>68</cp:revision>
  <dcterms:created xsi:type="dcterms:W3CDTF">2014-11-12T14:12:26Z</dcterms:created>
  <dcterms:modified xsi:type="dcterms:W3CDTF">2014-11-17T05:33:28Z</dcterms:modified>
</cp:coreProperties>
</file>