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70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4660"/>
  </p:normalViewPr>
  <p:slideViewPr>
    <p:cSldViewPr>
      <p:cViewPr varScale="1">
        <p:scale>
          <a:sx n="83" d="100"/>
          <a:sy n="83" d="100"/>
        </p:scale>
        <p:origin x="-112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0151A-3008-4B6E-B6E4-EC93F4CAF564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9B2F-8535-433B-A400-832E98395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4CC25-3DE0-4AC7-B6E1-EF586711E3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890A-3D59-495C-A258-503274986DE4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6D29-B111-429C-A8CF-E22DFE749F38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CB70-7FFD-43F2-AF84-B29768C2B92F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9A3C-8274-41E4-B3E7-36DB3F2A45D6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5D8F-380F-4C5E-B965-80E1BA9657C4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CA8F-5083-4386-9C77-59E0EEB764B9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1DE2-BCF6-4C8F-9499-3757D4AF5587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9300-B339-40F7-822D-2F151BC325FC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54D4-1D5A-474F-8312-584CB7080053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9668-BCE2-42CC-9AD6-D4CEDBA002E4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A07-2D70-4287-BB0C-B57D1E0A6CEE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F931EB-6A09-4B63-8D5A-954D59BC75E1}" type="datetime1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14FF7-10A4-445A-A9C1-072792DCA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t2186@columbia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419600"/>
            <a:ext cx="5637010" cy="6858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CREATING THE HUMAN RIGHTS WEB ARCHIVE PORTAL</a:t>
            </a:r>
          </a:p>
          <a:p>
            <a:r>
              <a:rPr lang="en-US" sz="2600" dirty="0" smtClean="0"/>
              <a:t>AT COLUMBIA UNIVERSITY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175351" cy="1793167"/>
          </a:xfrm>
        </p:spPr>
        <p:txBody>
          <a:bodyPr/>
          <a:lstStyle/>
          <a:p>
            <a:r>
              <a:rPr lang="en-US" sz="4400" dirty="0" smtClean="0"/>
              <a:t>MULTIPLE ACCESS POINTS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486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ALEX THURMAN 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Archive-It Partners Meeting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12/3/2012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0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4953000"/>
            <a:ext cx="6512511" cy="1143000"/>
          </a:xfrm>
        </p:spPr>
        <p:txBody>
          <a:bodyPr/>
          <a:lstStyle/>
          <a:p>
            <a:r>
              <a:rPr lang="en-US" sz="2800" dirty="0" smtClean="0"/>
              <a:t>issues/</a:t>
            </a:r>
            <a:br>
              <a:rPr lang="en-US" sz="2800" dirty="0" smtClean="0"/>
            </a:br>
            <a:r>
              <a:rPr lang="en-US" sz="2800" dirty="0" smtClean="0"/>
              <a:t>further development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533400"/>
            <a:ext cx="70866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Need to establish technical procedure for regular updating of portal CLIO metadata and WARC download from Archive-It</a:t>
            </a:r>
          </a:p>
          <a:p>
            <a:r>
              <a:rPr lang="en-US" sz="2000" dirty="0" smtClean="0"/>
              <a:t>Determine if local indexing of data is sustainable</a:t>
            </a:r>
          </a:p>
          <a:p>
            <a:r>
              <a:rPr lang="en-US" sz="2000" dirty="0" smtClean="0"/>
              <a:t>Improve quality of SOLR full-text search results for web archives</a:t>
            </a:r>
          </a:p>
          <a:p>
            <a:r>
              <a:rPr lang="en-US" sz="2000" dirty="0" smtClean="0"/>
              <a:t>Determine if application of site-level metadata to individual documents is net benefit</a:t>
            </a:r>
          </a:p>
          <a:p>
            <a:r>
              <a:rPr lang="en-US" sz="2000" dirty="0" smtClean="0"/>
              <a:t>Enhance full-test searching via Semantic web/Linked data layers?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0" y="5791200"/>
            <a:ext cx="4607511" cy="685800"/>
          </a:xfrm>
        </p:spPr>
        <p:txBody>
          <a:bodyPr/>
          <a:lstStyle/>
          <a:p>
            <a:r>
              <a:rPr lang="en-US" sz="2800" dirty="0" smtClean="0"/>
              <a:t>hrwa.cul.columbia.edu</a:t>
            </a:r>
            <a:endParaRPr lang="en-US" sz="2800" dirty="0"/>
          </a:p>
        </p:txBody>
      </p:sp>
      <p:pic>
        <p:nvPicPr>
          <p:cNvPr id="15" name="Content Placeholder 14" descr="HRWA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0586"/>
            <a:ext cx="8763000" cy="435382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512511" cy="609600"/>
          </a:xfrm>
        </p:spPr>
        <p:txBody>
          <a:bodyPr/>
          <a:lstStyle/>
          <a:p>
            <a:r>
              <a:rPr lang="en-US" sz="2800" dirty="0" smtClean="0"/>
              <a:t>browse by title</a:t>
            </a:r>
            <a:endParaRPr lang="en-US" sz="2800" dirty="0"/>
          </a:p>
        </p:txBody>
      </p:sp>
      <p:pic>
        <p:nvPicPr>
          <p:cNvPr id="9" name="Content Placeholder 8" descr="HRWA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4229"/>
            <a:ext cx="8382000" cy="43465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9600" y="5486400"/>
            <a:ext cx="4343400" cy="1143000"/>
          </a:xfrm>
        </p:spPr>
        <p:txBody>
          <a:bodyPr/>
          <a:lstStyle/>
          <a:p>
            <a:r>
              <a:rPr lang="en-US" sz="2800" dirty="0" smtClean="0"/>
              <a:t>browse by URL</a:t>
            </a:r>
            <a:endParaRPr lang="en-US" sz="2800" dirty="0"/>
          </a:p>
        </p:txBody>
      </p:sp>
      <p:pic>
        <p:nvPicPr>
          <p:cNvPr id="5" name="Content Placeholder 4" descr="HRWA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619807"/>
            <a:ext cx="8610600" cy="439918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5410200"/>
            <a:ext cx="6512511" cy="1143000"/>
          </a:xfrm>
        </p:spPr>
        <p:txBody>
          <a:bodyPr/>
          <a:lstStyle/>
          <a:p>
            <a:r>
              <a:rPr lang="en-US" sz="2800" dirty="0" smtClean="0"/>
              <a:t>browse by subject / alphabetical</a:t>
            </a:r>
            <a:endParaRPr lang="en-US" sz="2800" dirty="0"/>
          </a:p>
        </p:txBody>
      </p:sp>
      <p:pic>
        <p:nvPicPr>
          <p:cNvPr id="5" name="Content Placeholder 4" descr="HRWA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526786"/>
            <a:ext cx="8763000" cy="45090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486400"/>
            <a:ext cx="6512511" cy="1143000"/>
          </a:xfrm>
        </p:spPr>
        <p:txBody>
          <a:bodyPr/>
          <a:lstStyle/>
          <a:p>
            <a:r>
              <a:rPr lang="en-US" sz="2800" dirty="0" smtClean="0"/>
              <a:t>browse by subject / number of sites</a:t>
            </a:r>
            <a:endParaRPr lang="en-US" sz="2800" dirty="0"/>
          </a:p>
        </p:txBody>
      </p:sp>
      <p:pic>
        <p:nvPicPr>
          <p:cNvPr id="5" name="Content Placeholder 4" descr="HRWA4b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81000" y="624681"/>
            <a:ext cx="8382000" cy="43132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5562600"/>
            <a:ext cx="6512511" cy="1143000"/>
          </a:xfrm>
        </p:spPr>
        <p:txBody>
          <a:bodyPr/>
          <a:lstStyle/>
          <a:p>
            <a:r>
              <a:rPr lang="en-US" sz="2800" dirty="0" smtClean="0"/>
              <a:t>browse by geographic focus –number of sites</a:t>
            </a:r>
            <a:endParaRPr lang="en-US" sz="2800" dirty="0"/>
          </a:p>
        </p:txBody>
      </p:sp>
      <p:pic>
        <p:nvPicPr>
          <p:cNvPr id="9" name="Content Placeholder 8" descr="HRWA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619622"/>
            <a:ext cx="8686800" cy="45519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562600"/>
            <a:ext cx="6512511" cy="809432"/>
          </a:xfrm>
        </p:spPr>
        <p:txBody>
          <a:bodyPr/>
          <a:lstStyle/>
          <a:p>
            <a:r>
              <a:rPr lang="en-US" sz="2800" dirty="0" smtClean="0"/>
              <a:t>site details page</a:t>
            </a:r>
            <a:endParaRPr lang="en-US" sz="2800" dirty="0"/>
          </a:p>
        </p:txBody>
      </p:sp>
      <p:pic>
        <p:nvPicPr>
          <p:cNvPr id="5" name="Content Placeholder 4" descr="HRWA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954005"/>
            <a:ext cx="8686800" cy="380698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562600"/>
            <a:ext cx="6512511" cy="733232"/>
          </a:xfrm>
        </p:spPr>
        <p:txBody>
          <a:bodyPr/>
          <a:lstStyle/>
          <a:p>
            <a:r>
              <a:rPr lang="en-US" sz="2800" dirty="0" smtClean="0"/>
              <a:t>search options</a:t>
            </a:r>
            <a:endParaRPr lang="en-US" sz="2800" dirty="0"/>
          </a:p>
        </p:txBody>
      </p:sp>
      <p:pic>
        <p:nvPicPr>
          <p:cNvPr id="5" name="Content Placeholder 4" descr="HRWA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09575" y="604837"/>
            <a:ext cx="8401050" cy="45053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562600"/>
            <a:ext cx="6512511" cy="1143000"/>
          </a:xfrm>
        </p:spPr>
        <p:txBody>
          <a:bodyPr/>
          <a:lstStyle/>
          <a:p>
            <a:r>
              <a:rPr lang="en-US" sz="2800" dirty="0" smtClean="0"/>
              <a:t>website descriptions (metadata) search results</a:t>
            </a:r>
            <a:endParaRPr lang="en-US" sz="2800" dirty="0"/>
          </a:p>
        </p:txBody>
      </p:sp>
      <p:pic>
        <p:nvPicPr>
          <p:cNvPr id="5" name="Content Placeholder 4" descr="HRWA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2400" y="509024"/>
            <a:ext cx="8839200" cy="469695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5181600"/>
            <a:ext cx="6512511" cy="1143000"/>
          </a:xfrm>
        </p:spPr>
        <p:txBody>
          <a:bodyPr/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68808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2009 Columbia University Libraries got a grant from Andrew W. Mellon Foundation to implement a web resources collection program</a:t>
            </a:r>
            <a:endParaRPr lang="en-US" sz="2400" dirty="0"/>
          </a:p>
          <a:p>
            <a:r>
              <a:rPr lang="en-US" sz="2400" dirty="0" smtClean="0"/>
              <a:t>Grant funded two 3-year Web Curators and one 2-year Programmer</a:t>
            </a:r>
          </a:p>
          <a:p>
            <a:r>
              <a:rPr lang="en-US" sz="2400" dirty="0" smtClean="0"/>
              <a:t>Curators to build Human Rights Web Archive</a:t>
            </a:r>
          </a:p>
          <a:p>
            <a:r>
              <a:rPr lang="en-US" sz="2400" dirty="0" smtClean="0"/>
              <a:t>Programmer to help build local access portal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25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5486400"/>
            <a:ext cx="6512511" cy="580832"/>
          </a:xfrm>
        </p:spPr>
        <p:txBody>
          <a:bodyPr/>
          <a:lstStyle/>
          <a:p>
            <a:r>
              <a:rPr lang="en-US" sz="2800" dirty="0" smtClean="0"/>
              <a:t>page full-text search results</a:t>
            </a:r>
            <a:endParaRPr lang="en-US" sz="2800" dirty="0"/>
          </a:p>
        </p:txBody>
      </p:sp>
      <p:pic>
        <p:nvPicPr>
          <p:cNvPr id="5" name="Content Placeholder 4" descr="HRWA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2400" y="333867"/>
            <a:ext cx="8839200" cy="489486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5486400"/>
            <a:ext cx="6512511" cy="733232"/>
          </a:xfrm>
        </p:spPr>
        <p:txBody>
          <a:bodyPr/>
          <a:lstStyle/>
          <a:p>
            <a:r>
              <a:rPr lang="en-US" sz="2800" dirty="0" smtClean="0"/>
              <a:t>site owner nomination form</a:t>
            </a:r>
            <a:endParaRPr lang="en-US" sz="2800" dirty="0"/>
          </a:p>
        </p:txBody>
      </p:sp>
      <p:pic>
        <p:nvPicPr>
          <p:cNvPr id="5" name="Content Placeholder 4" descr="HRWA1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9190" y="228600"/>
            <a:ext cx="8413220" cy="5181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Send any portal feedback or questions to me at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at2186@columbia.edu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Or use site Contact form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486400"/>
            <a:ext cx="8001000" cy="1019368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sz="2800" dirty="0" smtClean="0"/>
              <a:t>multiple access points for web archives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8001000" cy="3886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www.archive-it.org collection page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000" dirty="0" smtClean="0"/>
              <a:t>Ability to search all web archive collections, browse by </a:t>
            </a:r>
            <a:r>
              <a:rPr lang="en-US" sz="2000" dirty="0" err="1" smtClean="0"/>
              <a:t>url</a:t>
            </a:r>
            <a:r>
              <a:rPr lang="en-US" sz="2000" dirty="0" smtClean="0"/>
              <a:t> with limited metadata (as of 2009)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400" dirty="0" smtClean="0"/>
              <a:t>MARC records in CLIO catalog for individual archived websites and for web archive collections</a:t>
            </a:r>
          </a:p>
          <a:p>
            <a:endParaRPr lang="en-US" sz="2400" dirty="0" smtClean="0"/>
          </a:p>
          <a:p>
            <a:r>
              <a:rPr lang="en-US" sz="2400" dirty="0" smtClean="0"/>
              <a:t>Local CUL portal for human rights collection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Branded, fuller integration of web archive into CUL website. Enhanced browsing, searching features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423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0"/>
            <a:ext cx="8153400" cy="1143000"/>
          </a:xfrm>
        </p:spPr>
        <p:txBody>
          <a:bodyPr/>
          <a:lstStyle/>
          <a:p>
            <a:r>
              <a:rPr lang="en-US" sz="2800" dirty="0" smtClean="0"/>
              <a:t>www.archive-it.org/collections/1068</a:t>
            </a:r>
            <a:br>
              <a:rPr lang="en-US" sz="2800" dirty="0" smtClean="0"/>
            </a:br>
            <a:r>
              <a:rPr lang="en-US" sz="2800" dirty="0" smtClean="0"/>
              <a:t>(2009)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6512" t="1268" r="6039" b="9512"/>
          <a:stretch>
            <a:fillRect/>
          </a:stretch>
        </p:blipFill>
        <p:spPr bwMode="auto">
          <a:xfrm>
            <a:off x="609600" y="685800"/>
            <a:ext cx="7257544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04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CLIO </a:t>
            </a:r>
            <a:br>
              <a:rPr lang="en-US" sz="2800" dirty="0" smtClean="0"/>
            </a:br>
            <a:r>
              <a:rPr lang="en-US" sz="2800" dirty="0" smtClean="0"/>
              <a:t>(Columbia University Libraries Online Catalog)</a:t>
            </a:r>
            <a:endParaRPr lang="en-US" sz="28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 b="2112"/>
          <a:stretch>
            <a:fillRect/>
          </a:stretch>
        </p:blipFill>
        <p:spPr bwMode="auto">
          <a:xfrm>
            <a:off x="457200" y="228600"/>
            <a:ext cx="8229600" cy="4922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939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457201"/>
            <a:ext cx="7175351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609600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Portal Field</a:t>
            </a:r>
            <a:r>
              <a:rPr lang="en-US" sz="2000" dirty="0" smtClean="0"/>
              <a:t>			</a:t>
            </a:r>
            <a:r>
              <a:rPr lang="en-US" sz="2000" i="1" dirty="0" smtClean="0"/>
              <a:t>MARC Tag</a:t>
            </a:r>
          </a:p>
          <a:p>
            <a:endParaRPr lang="en-US" sz="2000" i="1" dirty="0" smtClean="0"/>
          </a:p>
          <a:p>
            <a:r>
              <a:rPr lang="en-US" sz="2000" dirty="0" smtClean="0"/>
              <a:t>Title				245</a:t>
            </a:r>
            <a:br>
              <a:rPr lang="en-US" sz="2000" dirty="0" smtClean="0"/>
            </a:br>
            <a:r>
              <a:rPr lang="en-US" sz="2000" dirty="0" smtClean="0"/>
              <a:t>Creator   			1XX/7XX</a:t>
            </a:r>
            <a:br>
              <a:rPr lang="en-US" sz="2000" dirty="0" smtClean="0"/>
            </a:br>
            <a:r>
              <a:rPr lang="en-US" sz="2000" dirty="0" smtClean="0"/>
              <a:t>Organization Type		653  0</a:t>
            </a:r>
            <a:br>
              <a:rPr lang="en-US" sz="2000" dirty="0" smtClean="0"/>
            </a:br>
            <a:r>
              <a:rPr lang="en-US" sz="2000" dirty="0" smtClean="0"/>
              <a:t>Organization Based In		"Country" </a:t>
            </a:r>
            <a:br>
              <a:rPr lang="en-US" sz="2000" dirty="0" smtClean="0"/>
            </a:br>
            <a:r>
              <a:rPr lang="en-US" sz="2000" dirty="0" smtClean="0"/>
              <a:t>Geographic Focus		043</a:t>
            </a:r>
            <a:br>
              <a:rPr lang="en-US" sz="2000" dirty="0" smtClean="0"/>
            </a:br>
            <a:r>
              <a:rPr lang="en-US" sz="2000" dirty="0" smtClean="0"/>
              <a:t>Subjects			650</a:t>
            </a:r>
            <a:br>
              <a:rPr lang="en-US" sz="2000" dirty="0" smtClean="0"/>
            </a:br>
            <a:r>
              <a:rPr lang="en-US" sz="2000" dirty="0" smtClean="0"/>
              <a:t>Summary			520</a:t>
            </a:r>
            <a:br>
              <a:rPr lang="en-US" sz="2000" dirty="0" smtClean="0"/>
            </a:br>
            <a:r>
              <a:rPr lang="en-US" sz="2000" dirty="0" smtClean="0"/>
              <a:t>Languages  			"Language" and 041</a:t>
            </a:r>
            <a:br>
              <a:rPr lang="en-US" sz="2000" dirty="0" smtClean="0"/>
            </a:br>
            <a:r>
              <a:rPr lang="en-US" sz="2000" dirty="0" smtClean="0"/>
              <a:t>Seed URLs			856 40</a:t>
            </a:r>
            <a:br>
              <a:rPr lang="en-US" sz="2000" dirty="0" smtClean="0"/>
            </a:br>
            <a:r>
              <a:rPr lang="en-US" sz="2000" dirty="0" smtClean="0"/>
              <a:t>Archived URLs			856 41</a:t>
            </a:r>
          </a:p>
          <a:p>
            <a:endParaRPr lang="en-US" sz="2000" dirty="0" smtClean="0"/>
          </a:p>
          <a:p>
            <a:r>
              <a:rPr lang="en-US" sz="2000" dirty="0" smtClean="0"/>
              <a:t>Nonpublic portal identifier	“965hrportal”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5486400"/>
            <a:ext cx="6781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lang="en-US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mapping MARC data for portal use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pic>
        <p:nvPicPr>
          <p:cNvPr id="3" name="Picture 3" descr="G:\data\www\_SecureSWIFT\projects\digital_pres\mellon_webarchiving\2012\2012-11-12\portal_schemati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52400"/>
            <a:ext cx="776287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4876800"/>
            <a:ext cx="7848600" cy="1143000"/>
          </a:xfrm>
        </p:spPr>
        <p:txBody>
          <a:bodyPr/>
          <a:lstStyle/>
          <a:p>
            <a:r>
              <a:rPr lang="en-US" sz="2800" dirty="0" smtClean="0"/>
              <a:t>LDPD perspective on building local portal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Most challenging and innovative LDPD project to date.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Most data in single project (ca. 2 TB)</a:t>
            </a:r>
          </a:p>
          <a:p>
            <a:r>
              <a:rPr lang="en-US" dirty="0" smtClean="0"/>
              <a:t>Largest indexes</a:t>
            </a:r>
          </a:p>
          <a:p>
            <a:r>
              <a:rPr lang="en-US" dirty="0" smtClean="0"/>
              <a:t>Greatest number of servers for indexing / </a:t>
            </a:r>
            <a:r>
              <a:rPr lang="en-US" sz="2000" dirty="0" smtClean="0"/>
              <a:t>production</a:t>
            </a:r>
          </a:p>
          <a:p>
            <a:r>
              <a:rPr lang="en-US" dirty="0" smtClean="0"/>
              <a:t>Most complex data (WARC / Web)</a:t>
            </a:r>
          </a:p>
          <a:p>
            <a:r>
              <a:rPr lang="en-US" dirty="0" smtClean="0"/>
              <a:t>Most challenging end-user design requirements</a:t>
            </a:r>
          </a:p>
          <a:p>
            <a:r>
              <a:rPr lang="en-US" dirty="0" smtClean="0"/>
              <a:t>Most uncharted in terms of users, possible uses, possible value added features, scoping, etc.</a:t>
            </a:r>
          </a:p>
          <a:p>
            <a:r>
              <a:rPr lang="en-US" dirty="0" smtClean="0"/>
              <a:t>Most cutting edge, most unanswered tech 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THURMAN                      12/3/2012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6512511" cy="762000"/>
          </a:xfrm>
        </p:spPr>
        <p:txBody>
          <a:bodyPr/>
          <a:lstStyle/>
          <a:p>
            <a:r>
              <a:rPr lang="en-US" sz="2800" dirty="0" smtClean="0"/>
              <a:t>HRWA portal status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Beta release for internal testing, 9/12-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User testing, 1/13-</a:t>
            </a:r>
          </a:p>
          <a:p>
            <a:pPr>
              <a:buNone/>
            </a:pPr>
            <a:r>
              <a:rPr lang="en-US" dirty="0" smtClean="0"/>
              <a:t>	User groups to be tested include:</a:t>
            </a:r>
          </a:p>
          <a:p>
            <a:pPr>
              <a:buNone/>
            </a:pPr>
            <a:r>
              <a:rPr lang="en-US" dirty="0" smtClean="0"/>
              <a:t>	Human rights researchers (faculty, students)</a:t>
            </a:r>
          </a:p>
          <a:p>
            <a:pPr>
              <a:buNone/>
            </a:pPr>
            <a:r>
              <a:rPr lang="en-US" dirty="0" smtClean="0"/>
              <a:t>	Content providers (NGOs, activists)</a:t>
            </a:r>
          </a:p>
          <a:p>
            <a:pPr>
              <a:buNone/>
            </a:pPr>
            <a:r>
              <a:rPr lang="en-US" dirty="0" smtClean="0"/>
              <a:t>	Web archiving/library community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450</Words>
  <Application>Microsoft Macintosh PowerPoint</Application>
  <PresentationFormat>On-screen Show (4:3)</PresentationFormat>
  <Paragraphs>88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MULTIPLE ACCESS POINTS</vt:lpstr>
      <vt:lpstr>background</vt:lpstr>
      <vt:lpstr>    multiple access points for web archives</vt:lpstr>
      <vt:lpstr>www.archive-it.org/collections/1068 (2009)</vt:lpstr>
      <vt:lpstr>CLIO  (Columbia University Libraries Online Catalog)</vt:lpstr>
      <vt:lpstr>  </vt:lpstr>
      <vt:lpstr>PowerPoint Presentation</vt:lpstr>
      <vt:lpstr>LDPD perspective on building local portal</vt:lpstr>
      <vt:lpstr>HRWA portal status</vt:lpstr>
      <vt:lpstr>issues/ further development</vt:lpstr>
      <vt:lpstr>hrwa.cul.columbia.edu</vt:lpstr>
      <vt:lpstr>browse by title</vt:lpstr>
      <vt:lpstr>browse by URL</vt:lpstr>
      <vt:lpstr>browse by subject / alphabetical</vt:lpstr>
      <vt:lpstr>browse by subject / number of sites</vt:lpstr>
      <vt:lpstr>browse by geographic focus –number of sites</vt:lpstr>
      <vt:lpstr>site details page</vt:lpstr>
      <vt:lpstr>search options</vt:lpstr>
      <vt:lpstr>website descriptions (metadata) search results</vt:lpstr>
      <vt:lpstr>page full-text search results</vt:lpstr>
      <vt:lpstr>site owner nomination form</vt:lpstr>
      <vt:lpstr>PowerPoint Presentation</vt:lpstr>
    </vt:vector>
  </TitlesOfParts>
  <Company>LITO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ACCESS POINTS</dc:title>
  <dc:creator>at2186</dc:creator>
  <cp:lastModifiedBy>Archive</cp:lastModifiedBy>
  <cp:revision>46</cp:revision>
  <dcterms:created xsi:type="dcterms:W3CDTF">2012-11-29T21:08:45Z</dcterms:created>
  <dcterms:modified xsi:type="dcterms:W3CDTF">2012-12-10T19:44:52Z</dcterms:modified>
</cp:coreProperties>
</file>