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6" r:id="rId2"/>
    <p:sldId id="411" r:id="rId3"/>
    <p:sldId id="391" r:id="rId4"/>
    <p:sldId id="393" r:id="rId5"/>
    <p:sldId id="379" r:id="rId6"/>
    <p:sldId id="412" r:id="rId7"/>
    <p:sldId id="407" r:id="rId8"/>
    <p:sldId id="408" r:id="rId9"/>
    <p:sldId id="374" r:id="rId10"/>
    <p:sldId id="376" r:id="rId11"/>
    <p:sldId id="396" r:id="rId12"/>
    <p:sldId id="405" r:id="rId13"/>
    <p:sldId id="395" r:id="rId14"/>
    <p:sldId id="394" r:id="rId15"/>
    <p:sldId id="409" r:id="rId16"/>
    <p:sldId id="410" r:id="rId17"/>
    <p:sldId id="417" r:id="rId18"/>
    <p:sldId id="416" r:id="rId19"/>
    <p:sldId id="414" r:id="rId20"/>
    <p:sldId id="415" r:id="rId21"/>
    <p:sldId id="373" r:id="rId22"/>
    <p:sldId id="404" r:id="rId23"/>
    <p:sldId id="378" r:id="rId2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FDCF"/>
    <a:srgbClr val="DECFFD"/>
    <a:srgbClr val="FEDCCE"/>
    <a:srgbClr val="CDE4FF"/>
    <a:srgbClr val="FECEED"/>
    <a:srgbClr val="F8F6A8"/>
    <a:srgbClr val="AFEFB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82" autoAdjust="0"/>
    <p:restoredTop sz="86359" autoAdjust="0"/>
  </p:normalViewPr>
  <p:slideViewPr>
    <p:cSldViewPr>
      <p:cViewPr>
        <p:scale>
          <a:sx n="75" d="100"/>
          <a:sy n="75" d="100"/>
        </p:scale>
        <p:origin x="-952" y="-336"/>
      </p:cViewPr>
      <p:guideLst>
        <p:guide orient="horz" pos="48"/>
        <p:guide/>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wrap="square" lIns="92336" tIns="46168" rIns="92336" bIns="46168" numCol="1" anchor="t" anchorCtr="0" compatLnSpc="1">
            <a:prstTxWarp prst="textNoShape">
              <a:avLst/>
            </a:prstTxWarp>
          </a:bodyPr>
          <a:lstStyle>
            <a:lvl1pPr>
              <a:defRPr sz="1200">
                <a:latin typeface="Times" pitchFamily="1" charset="0"/>
                <a:ea typeface="+mn-ea"/>
              </a:defRPr>
            </a:lvl1pPr>
          </a:lstStyle>
          <a:p>
            <a:pPr>
              <a:defRPr/>
            </a:pPr>
            <a:endParaRPr lang="en-US"/>
          </a:p>
        </p:txBody>
      </p:sp>
      <p:sp>
        <p:nvSpPr>
          <p:cNvPr id="3" name="Date Placeholder 2"/>
          <p:cNvSpPr>
            <a:spLocks noGrp="1"/>
          </p:cNvSpPr>
          <p:nvPr>
            <p:ph type="dt" sz="quarter" idx="1"/>
          </p:nvPr>
        </p:nvSpPr>
        <p:spPr>
          <a:xfrm>
            <a:off x="3971925" y="0"/>
            <a:ext cx="3036888" cy="465138"/>
          </a:xfrm>
          <a:prstGeom prst="rect">
            <a:avLst/>
          </a:prstGeom>
        </p:spPr>
        <p:txBody>
          <a:bodyPr vert="horz" wrap="square" lIns="92336" tIns="46168" rIns="92336" bIns="46168" numCol="1" anchor="t" anchorCtr="0" compatLnSpc="1">
            <a:prstTxWarp prst="textNoShape">
              <a:avLst/>
            </a:prstTxWarp>
          </a:bodyPr>
          <a:lstStyle>
            <a:lvl1pPr algn="r">
              <a:defRPr sz="1200"/>
            </a:lvl1pPr>
          </a:lstStyle>
          <a:p>
            <a:fld id="{60F54427-832F-6C43-B456-C8B0ECAFBDAC}" type="datetimeFigureOut">
              <a:rPr lang="en-US"/>
              <a:pPr/>
              <a:t>12/12/12</a:t>
            </a:fld>
            <a:endParaRPr lang="en-US"/>
          </a:p>
        </p:txBody>
      </p:sp>
      <p:sp>
        <p:nvSpPr>
          <p:cNvPr id="4" name="Footer Placeholder 3"/>
          <p:cNvSpPr>
            <a:spLocks noGrp="1"/>
          </p:cNvSpPr>
          <p:nvPr>
            <p:ph type="ftr" sz="quarter" idx="2"/>
          </p:nvPr>
        </p:nvSpPr>
        <p:spPr>
          <a:xfrm>
            <a:off x="0" y="8829675"/>
            <a:ext cx="3036888" cy="465138"/>
          </a:xfrm>
          <a:prstGeom prst="rect">
            <a:avLst/>
          </a:prstGeom>
        </p:spPr>
        <p:txBody>
          <a:bodyPr vert="horz" wrap="square" lIns="92336" tIns="46168" rIns="92336" bIns="46168" numCol="1" anchor="b" anchorCtr="0" compatLnSpc="1">
            <a:prstTxWarp prst="textNoShape">
              <a:avLst/>
            </a:prstTxWarp>
          </a:bodyPr>
          <a:lstStyle>
            <a:lvl1pPr>
              <a:defRPr sz="1200">
                <a:latin typeface="Times" pitchFamily="1" charset="0"/>
                <a:ea typeface="+mn-ea"/>
              </a:defRPr>
            </a:lvl1pPr>
          </a:lstStyle>
          <a:p>
            <a:pPr>
              <a:defRPr/>
            </a:pPr>
            <a:endParaRPr lang="en-US"/>
          </a:p>
        </p:txBody>
      </p:sp>
      <p:sp>
        <p:nvSpPr>
          <p:cNvPr id="5" name="Slide Number Placeholder 4"/>
          <p:cNvSpPr>
            <a:spLocks noGrp="1"/>
          </p:cNvSpPr>
          <p:nvPr>
            <p:ph type="sldNum" sz="quarter" idx="3"/>
          </p:nvPr>
        </p:nvSpPr>
        <p:spPr>
          <a:xfrm>
            <a:off x="3971925" y="8829675"/>
            <a:ext cx="3036888" cy="465138"/>
          </a:xfrm>
          <a:prstGeom prst="rect">
            <a:avLst/>
          </a:prstGeom>
        </p:spPr>
        <p:txBody>
          <a:bodyPr vert="horz" wrap="square" lIns="92336" tIns="46168" rIns="92336" bIns="46168" numCol="1" anchor="b" anchorCtr="0" compatLnSpc="1">
            <a:prstTxWarp prst="textNoShape">
              <a:avLst/>
            </a:prstTxWarp>
          </a:bodyPr>
          <a:lstStyle>
            <a:lvl1pPr algn="r">
              <a:defRPr sz="1200"/>
            </a:lvl1pPr>
          </a:lstStyle>
          <a:p>
            <a:fld id="{9D35DF2D-37C2-4E45-AE1F-A931950E7E83}" type="slidenum">
              <a:rPr lang="en-US"/>
              <a:pPr/>
              <a:t>‹#›</a:t>
            </a:fld>
            <a:endParaRPr lang="en-US"/>
          </a:p>
        </p:txBody>
      </p:sp>
    </p:spTree>
    <p:extLst>
      <p:ext uri="{BB962C8B-B14F-4D97-AF65-F5344CB8AC3E}">
        <p14:creationId xmlns:p14="http://schemas.microsoft.com/office/powerpoint/2010/main" val="219449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wrap="square" lIns="92336" tIns="46168" rIns="92336" bIns="46168" numCol="1" anchor="t" anchorCtr="0" compatLnSpc="1">
            <a:prstTxWarp prst="textNoShape">
              <a:avLst/>
            </a:prstTxWarp>
          </a:bodyPr>
          <a:lstStyle>
            <a:lvl1pPr>
              <a:defRPr sz="1200">
                <a:latin typeface="Times" pitchFamily="1" charset="0"/>
                <a:ea typeface="+mn-ea"/>
              </a:defRPr>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wrap="square" lIns="92336" tIns="46168" rIns="92336" bIns="46168" numCol="1" anchor="t" anchorCtr="0" compatLnSpc="1">
            <a:prstTxWarp prst="textNoShape">
              <a:avLst/>
            </a:prstTxWarp>
          </a:bodyPr>
          <a:lstStyle>
            <a:lvl1pPr algn="r">
              <a:defRPr sz="1200"/>
            </a:lvl1pPr>
          </a:lstStyle>
          <a:p>
            <a:fld id="{1654B0ED-45D1-5549-A098-EB5530F0D5AC}" type="datetimeFigureOut">
              <a:rPr lang="en-US"/>
              <a:pPr/>
              <a:t>12/12/12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336" tIns="46168" rIns="92336" bIns="46168"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2336" tIns="46168" rIns="92336" bIns="461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6888" cy="465138"/>
          </a:xfrm>
          <a:prstGeom prst="rect">
            <a:avLst/>
          </a:prstGeom>
        </p:spPr>
        <p:txBody>
          <a:bodyPr vert="horz" wrap="square" lIns="92336" tIns="46168" rIns="92336" bIns="46168" numCol="1" anchor="b" anchorCtr="0" compatLnSpc="1">
            <a:prstTxWarp prst="textNoShape">
              <a:avLst/>
            </a:prstTxWarp>
          </a:bodyPr>
          <a:lstStyle>
            <a:lvl1pPr>
              <a:defRPr sz="1200">
                <a:latin typeface="Times" pitchFamily="1" charset="0"/>
                <a:ea typeface="+mn-ea"/>
              </a:defRPr>
            </a:lvl1pPr>
          </a:lstStyle>
          <a:p>
            <a:pPr>
              <a:defRPr/>
            </a:pPr>
            <a:endParaRPr 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wrap="square" lIns="92336" tIns="46168" rIns="92336" bIns="46168" numCol="1" anchor="b" anchorCtr="0" compatLnSpc="1">
            <a:prstTxWarp prst="textNoShape">
              <a:avLst/>
            </a:prstTxWarp>
          </a:bodyPr>
          <a:lstStyle>
            <a:lvl1pPr algn="r">
              <a:defRPr sz="1200"/>
            </a:lvl1pPr>
          </a:lstStyle>
          <a:p>
            <a:fld id="{D4778624-81EB-AA4B-83E6-432831D2510D}" type="slidenum">
              <a:rPr lang="en-US"/>
              <a:pPr/>
              <a:t>‹#›</a:t>
            </a:fld>
            <a:endParaRPr lang="en-US"/>
          </a:p>
        </p:txBody>
      </p:sp>
    </p:spTree>
    <p:extLst>
      <p:ext uri="{BB962C8B-B14F-4D97-AF65-F5344CB8AC3E}">
        <p14:creationId xmlns:p14="http://schemas.microsoft.com/office/powerpoint/2010/main" val="1638951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Focus on 1) how we are using Web archiving as part of efforts to redefine the role and place of special collections in the research library, 2) how users are using our collections for research, justice, and activism.</a:t>
            </a:r>
          </a:p>
          <a:p>
            <a:endParaRPr lang="en-US">
              <a:latin typeface="Calibri"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A0A37E8-0F1E-FF48-9E6A-101C1E60A77D}"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20000"/>
              </a:spcBef>
            </a:pPr>
            <a:r>
              <a:rPr lang="en-US">
                <a:latin typeface="Calibri" charset="0"/>
              </a:rPr>
              <a:t>LAGDA has worked with and promoted the project through these groups</a:t>
            </a:r>
          </a:p>
          <a:p>
            <a:pPr marL="633413" lvl="2" indent="-173038" eaLnBrk="1" hangingPunct="1">
              <a:spcBef>
                <a:spcPct val="20000"/>
              </a:spcBef>
            </a:pPr>
            <a:endParaRPr lang="en-US">
              <a:latin typeface="Calibri" charset="0"/>
            </a:endParaRPr>
          </a:p>
          <a:p>
            <a:pPr marL="633413" lvl="2" indent="-173038" eaLnBrk="1" hangingPunct="1">
              <a:spcBef>
                <a:spcPct val="20000"/>
              </a:spcBef>
              <a:buFontTx/>
              <a:buChar char="•"/>
            </a:pPr>
            <a:endParaRPr lang="en-US" b="1">
              <a:latin typeface="Calibri" charset="0"/>
            </a:endParaRPr>
          </a:p>
          <a:p>
            <a:pPr marL="633413" lvl="2" indent="-173038" eaLnBrk="1" hangingPunct="1">
              <a:spcBef>
                <a:spcPct val="20000"/>
              </a:spcBef>
              <a:buFontTx/>
              <a:buChar char="•"/>
            </a:pPr>
            <a:endParaRPr lang="en-US">
              <a:latin typeface="Calibri" charset="0"/>
            </a:endParaRPr>
          </a:p>
          <a:p>
            <a:pPr eaLnBrk="1" hangingPunct="1">
              <a:spcBef>
                <a:spcPct val="0"/>
              </a:spcBef>
            </a:pPr>
            <a:endParaRPr lang="en-US">
              <a:latin typeface="Calibri" charset="0"/>
            </a:endParaRPr>
          </a:p>
        </p:txBody>
      </p:sp>
      <p:sp>
        <p:nvSpPr>
          <p:cNvPr id="44036"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6" tIns="46168" rIns="92336" bIns="46168" anchor="b"/>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B32DB25A-197E-C249-9C91-1CE69A2E1F6D}" type="slidenum">
              <a:rPr lang="en-US" sz="1200"/>
              <a:pPr algn="r"/>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33413" lvl="2" indent="-173038" eaLnBrk="1" hangingPunct="1">
              <a:spcBef>
                <a:spcPct val="20000"/>
              </a:spcBef>
              <a:buFontTx/>
              <a:buChar char="•"/>
            </a:pPr>
            <a:endParaRPr lang="en-US">
              <a:latin typeface="Calibri" charset="0"/>
            </a:endParaRPr>
          </a:p>
          <a:p>
            <a:pPr marL="633413" lvl="2" indent="-173038" eaLnBrk="1" hangingPunct="1">
              <a:spcBef>
                <a:spcPct val="20000"/>
              </a:spcBef>
            </a:pPr>
            <a:endParaRPr lang="en-US" b="1">
              <a:latin typeface="Calibri" charset="0"/>
            </a:endParaRPr>
          </a:p>
          <a:p>
            <a:pPr marL="633413" lvl="2" indent="-173038" eaLnBrk="1" hangingPunct="1">
              <a:spcBef>
                <a:spcPct val="20000"/>
              </a:spcBef>
              <a:buFontTx/>
              <a:buChar char="•"/>
            </a:pPr>
            <a:endParaRPr lang="en-US" b="1">
              <a:latin typeface="Calibri" charset="0"/>
            </a:endParaRPr>
          </a:p>
          <a:p>
            <a:pPr marL="633413" lvl="2" indent="-173038" eaLnBrk="1" hangingPunct="1">
              <a:spcBef>
                <a:spcPct val="20000"/>
              </a:spcBef>
              <a:buFontTx/>
              <a:buChar char="•"/>
            </a:pPr>
            <a:endParaRPr lang="en-US">
              <a:latin typeface="Calibri" charset="0"/>
            </a:endParaRPr>
          </a:p>
          <a:p>
            <a:pPr eaLnBrk="1" hangingPunct="1">
              <a:spcBef>
                <a:spcPct val="0"/>
              </a:spcBef>
            </a:pPr>
            <a:endParaRPr lang="en-US">
              <a:latin typeface="Calibri" charset="0"/>
            </a:endParaRPr>
          </a:p>
        </p:txBody>
      </p:sp>
      <p:sp>
        <p:nvSpPr>
          <p:cNvPr id="45060"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6" tIns="46168" rIns="92336" bIns="46168" anchor="b"/>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09360945-9F02-5445-B0F6-C588AF6A696D}" type="slidenum">
              <a:rPr lang="en-US" sz="1200"/>
              <a:pPr algn="r"/>
              <a:t>12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2400">
                <a:solidFill>
                  <a:schemeClr val="tx1"/>
                </a:solidFill>
                <a:latin typeface="Times" charset="0"/>
                <a:ea typeface="ＭＳ Ｐゴシック" charset="0"/>
              </a:defRPr>
            </a:lvl1pPr>
            <a:lvl2pPr marL="742950" indent="-285750" defTabSz="931863">
              <a:defRPr sz="2400">
                <a:solidFill>
                  <a:schemeClr val="tx1"/>
                </a:solidFill>
                <a:latin typeface="Times" charset="0"/>
                <a:ea typeface="ＭＳ Ｐゴシック" charset="0"/>
              </a:defRPr>
            </a:lvl2pPr>
            <a:lvl3pPr marL="1143000" indent="-228600" defTabSz="931863">
              <a:defRPr sz="2400">
                <a:solidFill>
                  <a:schemeClr val="tx1"/>
                </a:solidFill>
                <a:latin typeface="Times" charset="0"/>
                <a:ea typeface="ＭＳ Ｐゴシック" charset="0"/>
              </a:defRPr>
            </a:lvl3pPr>
            <a:lvl4pPr marL="1600200" indent="-228600" defTabSz="931863">
              <a:defRPr sz="2400">
                <a:solidFill>
                  <a:schemeClr val="tx1"/>
                </a:solidFill>
                <a:latin typeface="Times" charset="0"/>
                <a:ea typeface="ＭＳ Ｐゴシック" charset="0"/>
              </a:defRPr>
            </a:lvl4pPr>
            <a:lvl5pPr marL="2057400" indent="-228600" defTabSz="931863">
              <a:defRPr sz="2400">
                <a:solidFill>
                  <a:schemeClr val="tx1"/>
                </a:solidFill>
                <a:latin typeface="Times"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5F41719A-0634-0144-9DC6-752A5C246EDF}" type="slidenum">
              <a:rPr lang="en-US" sz="1200">
                <a:latin typeface="Arial" charset="0"/>
                <a:cs typeface="Arial" charset="0"/>
              </a:rPr>
              <a:pPr algn="r" eaLnBrk="1" hangingPunct="1"/>
              <a:t>13</a:t>
            </a:fld>
            <a:endParaRPr lang="en-US" sz="1200">
              <a:latin typeface="Arial" charset="0"/>
              <a:cs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eaLnBrk="1" hangingPunct="1"/>
            <a:r>
              <a:rPr lang="ja-JP" altLang="en-US">
                <a:latin typeface="Calibri" charset="0"/>
              </a:rPr>
              <a:t>“</a:t>
            </a:r>
            <a:r>
              <a:rPr lang="en-US">
                <a:latin typeface="Calibri" charset="0"/>
              </a:rPr>
              <a:t>Website as a digital object</a:t>
            </a:r>
            <a:r>
              <a:rPr lang="ja-JP" altLang="en-US">
                <a:latin typeface="Calibri" charset="0"/>
              </a:rPr>
              <a:t>”</a:t>
            </a:r>
            <a:r>
              <a:rPr lang="en-US">
                <a:latin typeface="Calibri" charset="0"/>
              </a:rPr>
              <a:t>, based on researchers telling us what they need for their work: not just the documents themselves, but the context in which the documents were published, i.e., the </a:t>
            </a:r>
            <a:r>
              <a:rPr lang="ja-JP" altLang="en-US">
                <a:latin typeface="Calibri" charset="0"/>
              </a:rPr>
              <a:t>“</a:t>
            </a:r>
            <a:r>
              <a:rPr lang="en-US">
                <a:latin typeface="Calibri" charset="0"/>
              </a:rPr>
              <a:t>look and feel</a:t>
            </a:r>
            <a:r>
              <a:rPr lang="ja-JP" altLang="en-US">
                <a:latin typeface="Calibri" charset="0"/>
              </a:rPr>
              <a:t>”</a:t>
            </a:r>
            <a:r>
              <a:rPr lang="en-US">
                <a:latin typeface="Calibri" charset="0"/>
              </a:rPr>
              <a:t>, not just the bytes or the text content.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20000"/>
              </a:spcBef>
            </a:pPr>
            <a:r>
              <a:rPr lang="en-US">
                <a:latin typeface="Calibri" charset="0"/>
              </a:rPr>
              <a:t>Content on the Latin American and Human Rights web is fragile and at risk by definition for many reasons. Important collecting imperative for research libraries, as nobody else has a mandate to gather and preserve this content.</a:t>
            </a:r>
          </a:p>
          <a:p>
            <a:pPr eaLnBrk="1" hangingPunct="1">
              <a:spcBef>
                <a:spcPct val="0"/>
              </a:spcBef>
            </a:pPr>
            <a:endParaRPr lang="en-US">
              <a:latin typeface="Calibri" charset="0"/>
            </a:endParaRPr>
          </a:p>
        </p:txBody>
      </p:sp>
      <p:sp>
        <p:nvSpPr>
          <p:cNvPr id="47108"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6" tIns="46168" rIns="92336" bIns="46168" anchor="b"/>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17A33BDB-69B2-8F47-8828-1BBC1A619A51}" type="slidenum">
              <a:rPr lang="en-US" sz="1200"/>
              <a:pPr algn="r"/>
              <a:t>14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20000"/>
              </a:spcBef>
            </a:pPr>
            <a:r>
              <a:rPr lang="en-US">
                <a:latin typeface="Calibri" charset="0"/>
              </a:rPr>
              <a:t>Patrimony: government ministries have no preservation mandate, national libraries either not tasked with preserving, or don</a:t>
            </a:r>
            <a:r>
              <a:rPr lang="ja-JP" altLang="en-US">
                <a:latin typeface="Calibri" charset="0"/>
              </a:rPr>
              <a:t>’</a:t>
            </a:r>
            <a:r>
              <a:rPr lang="en-US">
                <a:latin typeface="Calibri" charset="0"/>
              </a:rPr>
              <a:t>t have the resources, research libraries are in a position to play this key role.</a:t>
            </a:r>
          </a:p>
          <a:p>
            <a:pPr marL="633413" lvl="2" indent="-173038" eaLnBrk="1" hangingPunct="1">
              <a:spcBef>
                <a:spcPct val="20000"/>
              </a:spcBef>
              <a:buFontTx/>
              <a:buChar char="•"/>
            </a:pPr>
            <a:endParaRPr lang="en-US" b="1">
              <a:latin typeface="Calibri" charset="0"/>
            </a:endParaRPr>
          </a:p>
          <a:p>
            <a:pPr marL="633413" lvl="2" indent="-173038" eaLnBrk="1" hangingPunct="1">
              <a:spcBef>
                <a:spcPct val="20000"/>
              </a:spcBef>
              <a:buFontTx/>
              <a:buChar char="•"/>
            </a:pPr>
            <a:endParaRPr lang="en-US">
              <a:latin typeface="Calibri" charset="0"/>
            </a:endParaRPr>
          </a:p>
          <a:p>
            <a:pPr eaLnBrk="1" hangingPunct="1">
              <a:spcBef>
                <a:spcPct val="0"/>
              </a:spcBef>
            </a:pPr>
            <a:endParaRPr lang="en-US">
              <a:latin typeface="Calibri" charset="0"/>
            </a:endParaRPr>
          </a:p>
        </p:txBody>
      </p:sp>
      <p:sp>
        <p:nvSpPr>
          <p:cNvPr id="48132"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6" tIns="46168" rIns="92336" bIns="46168" anchor="b"/>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C8F16136-94E1-2B47-BBDF-448FEEA03BFE}" type="slidenum">
              <a:rPr lang="en-US" sz="1200"/>
              <a:pPr algn="r"/>
              <a:t>15</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33413" lvl="2" indent="-173038" eaLnBrk="1" hangingPunct="1">
              <a:spcBef>
                <a:spcPct val="20000"/>
              </a:spcBef>
              <a:buFontTx/>
              <a:buChar char="•"/>
            </a:pPr>
            <a:endParaRPr lang="en-US">
              <a:latin typeface="Calibri" charset="0"/>
            </a:endParaRPr>
          </a:p>
          <a:p>
            <a:pPr marL="633413" lvl="2" indent="-173038" eaLnBrk="1" hangingPunct="1">
              <a:spcBef>
                <a:spcPct val="20000"/>
              </a:spcBef>
            </a:pPr>
            <a:endParaRPr lang="en-US" b="1">
              <a:latin typeface="Calibri" charset="0"/>
            </a:endParaRPr>
          </a:p>
          <a:p>
            <a:pPr marL="633413" lvl="2" indent="-173038" eaLnBrk="1" hangingPunct="1">
              <a:spcBef>
                <a:spcPct val="20000"/>
              </a:spcBef>
              <a:buFontTx/>
              <a:buChar char="•"/>
            </a:pPr>
            <a:endParaRPr lang="en-US" b="1">
              <a:latin typeface="Calibri" charset="0"/>
            </a:endParaRPr>
          </a:p>
          <a:p>
            <a:pPr marL="633413" lvl="2" indent="-173038" eaLnBrk="1" hangingPunct="1">
              <a:spcBef>
                <a:spcPct val="20000"/>
              </a:spcBef>
              <a:buFontTx/>
              <a:buChar char="•"/>
            </a:pPr>
            <a:endParaRPr lang="en-US">
              <a:latin typeface="Calibri" charset="0"/>
            </a:endParaRPr>
          </a:p>
          <a:p>
            <a:pPr eaLnBrk="1" hangingPunct="1">
              <a:spcBef>
                <a:spcPct val="0"/>
              </a:spcBef>
            </a:pPr>
            <a:endParaRPr lang="en-US">
              <a:latin typeface="Calibri" charset="0"/>
            </a:endParaRPr>
          </a:p>
        </p:txBody>
      </p:sp>
      <p:sp>
        <p:nvSpPr>
          <p:cNvPr id="49156"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6" tIns="46168" rIns="92336" bIns="46168" anchor="b"/>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570D3AAE-692F-C44F-843D-9CC33881D0E1}" type="slidenum">
              <a:rPr lang="en-US" sz="1200"/>
              <a:pPr algn="r"/>
              <a:t>16</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33413" lvl="2" indent="-173038" eaLnBrk="1" hangingPunct="1">
              <a:spcBef>
                <a:spcPct val="20000"/>
              </a:spcBef>
              <a:buFontTx/>
              <a:buChar char="•"/>
            </a:pPr>
            <a:endParaRPr lang="en-US">
              <a:latin typeface="Calibri" charset="0"/>
            </a:endParaRPr>
          </a:p>
          <a:p>
            <a:pPr marL="633413" lvl="2" indent="-173038" eaLnBrk="1" hangingPunct="1">
              <a:spcBef>
                <a:spcPct val="20000"/>
              </a:spcBef>
            </a:pPr>
            <a:endParaRPr lang="en-US" b="1">
              <a:latin typeface="Calibri" charset="0"/>
            </a:endParaRPr>
          </a:p>
          <a:p>
            <a:pPr marL="633413" lvl="2" indent="-173038" eaLnBrk="1" hangingPunct="1">
              <a:spcBef>
                <a:spcPct val="20000"/>
              </a:spcBef>
              <a:buFontTx/>
              <a:buChar char="•"/>
            </a:pPr>
            <a:endParaRPr lang="en-US" b="1">
              <a:latin typeface="Calibri" charset="0"/>
            </a:endParaRPr>
          </a:p>
          <a:p>
            <a:pPr marL="633413" lvl="2" indent="-173038" eaLnBrk="1" hangingPunct="1">
              <a:spcBef>
                <a:spcPct val="20000"/>
              </a:spcBef>
              <a:buFontTx/>
              <a:buChar char="•"/>
            </a:pPr>
            <a:endParaRPr lang="en-US">
              <a:latin typeface="Calibri" charset="0"/>
            </a:endParaRPr>
          </a:p>
          <a:p>
            <a:pPr eaLnBrk="1" hangingPunct="1">
              <a:spcBef>
                <a:spcPct val="0"/>
              </a:spcBef>
            </a:pPr>
            <a:endParaRPr lang="en-US">
              <a:latin typeface="Calibri" charset="0"/>
            </a:endParaRPr>
          </a:p>
        </p:txBody>
      </p:sp>
      <p:sp>
        <p:nvSpPr>
          <p:cNvPr id="50180"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6" tIns="46168" rIns="92336" bIns="46168" anchor="b"/>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47D120C0-4A84-DC45-BFC2-E2BEB8DC8E04}" type="slidenum">
              <a:rPr lang="en-US" sz="1200"/>
              <a:pPr algn="r"/>
              <a:t>17</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20000"/>
              </a:spcBef>
            </a:pPr>
            <a:r>
              <a:rPr lang="en-US">
                <a:latin typeface="Calibri" charset="0"/>
              </a:rPr>
              <a:t>Mainstreaming special collections; make the library more centrally connected to teaching, scholarship, and 21</a:t>
            </a:r>
            <a:r>
              <a:rPr lang="en-US" baseline="30000">
                <a:latin typeface="Calibri" charset="0"/>
              </a:rPr>
              <a:t>st</a:t>
            </a:r>
            <a:r>
              <a:rPr lang="en-US">
                <a:latin typeface="Calibri" charset="0"/>
              </a:rPr>
              <a:t> century learners; LLILAS-Benson collaboration and recognition of LAS and Human Rights as priority areas (</a:t>
            </a:r>
            <a:r>
              <a:rPr lang="ja-JP" altLang="en-US">
                <a:latin typeface="Calibri" charset="0"/>
              </a:rPr>
              <a:t>“</a:t>
            </a:r>
            <a:r>
              <a:rPr lang="en-US">
                <a:latin typeface="Calibri" charset="0"/>
              </a:rPr>
              <a:t>can</a:t>
            </a:r>
            <a:r>
              <a:rPr lang="ja-JP" altLang="en-US">
                <a:latin typeface="Calibri" charset="0"/>
              </a:rPr>
              <a:t>’</a:t>
            </a:r>
            <a:r>
              <a:rPr lang="en-US">
                <a:latin typeface="Calibri" charset="0"/>
              </a:rPr>
              <a:t>t collect it all</a:t>
            </a:r>
            <a:r>
              <a:rPr lang="ja-JP" altLang="en-US">
                <a:latin typeface="Calibri" charset="0"/>
              </a:rPr>
              <a:t>”</a:t>
            </a:r>
            <a:r>
              <a:rPr lang="en-US">
                <a:latin typeface="Calibri" charset="0"/>
              </a:rPr>
              <a:t>).</a:t>
            </a:r>
          </a:p>
          <a:p>
            <a:pPr marL="633413" lvl="2" indent="-173038" eaLnBrk="1" hangingPunct="1">
              <a:spcBef>
                <a:spcPct val="20000"/>
              </a:spcBef>
              <a:buFontTx/>
              <a:buChar char="•"/>
            </a:pPr>
            <a:endParaRPr lang="en-US" b="1">
              <a:latin typeface="Calibri" charset="0"/>
            </a:endParaRPr>
          </a:p>
          <a:p>
            <a:pPr marL="633413" lvl="2" indent="-173038" eaLnBrk="1" hangingPunct="1">
              <a:spcBef>
                <a:spcPct val="20000"/>
              </a:spcBef>
              <a:buFontTx/>
              <a:buChar char="•"/>
            </a:pPr>
            <a:endParaRPr lang="en-US">
              <a:latin typeface="Calibri" charset="0"/>
            </a:endParaRPr>
          </a:p>
          <a:p>
            <a:pPr eaLnBrk="1" hangingPunct="1">
              <a:spcBef>
                <a:spcPct val="0"/>
              </a:spcBef>
            </a:pPr>
            <a:endParaRPr lang="en-US">
              <a:latin typeface="Calibri"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2D704D1-D367-0F49-B6EE-9E14BE8B7940}" type="slidenum">
              <a:rPr lang="en-US" sz="1200"/>
              <a:pPr/>
              <a:t>21</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33413" lvl="2" indent="-173038" eaLnBrk="1" hangingPunct="1">
              <a:spcBef>
                <a:spcPct val="20000"/>
              </a:spcBef>
              <a:buFontTx/>
              <a:buChar char="•"/>
            </a:pPr>
            <a:endParaRPr lang="en-US">
              <a:latin typeface="Calibri" charset="0"/>
            </a:endParaRPr>
          </a:p>
          <a:p>
            <a:pPr marL="633413" lvl="2" indent="-173038" eaLnBrk="1" hangingPunct="1">
              <a:spcBef>
                <a:spcPct val="20000"/>
              </a:spcBef>
            </a:pPr>
            <a:endParaRPr lang="en-US" b="1">
              <a:latin typeface="Calibri" charset="0"/>
            </a:endParaRPr>
          </a:p>
          <a:p>
            <a:pPr marL="633413" lvl="2" indent="-173038" eaLnBrk="1" hangingPunct="1">
              <a:spcBef>
                <a:spcPct val="20000"/>
              </a:spcBef>
              <a:buFontTx/>
              <a:buChar char="•"/>
            </a:pPr>
            <a:endParaRPr lang="en-US" b="1">
              <a:latin typeface="Calibri" charset="0"/>
            </a:endParaRPr>
          </a:p>
          <a:p>
            <a:pPr marL="633413" lvl="2" indent="-173038" eaLnBrk="1" hangingPunct="1">
              <a:spcBef>
                <a:spcPct val="20000"/>
              </a:spcBef>
              <a:buFontTx/>
              <a:buChar char="•"/>
            </a:pPr>
            <a:endParaRPr lang="en-US">
              <a:latin typeface="Calibri" charset="0"/>
            </a:endParaRPr>
          </a:p>
          <a:p>
            <a:pPr eaLnBrk="1" hangingPunct="1">
              <a:spcBef>
                <a:spcPct val="0"/>
              </a:spcBef>
            </a:pPr>
            <a:endParaRPr lang="en-US">
              <a:latin typeface="Calibri" charset="0"/>
            </a:endParaRPr>
          </a:p>
        </p:txBody>
      </p:sp>
      <p:sp>
        <p:nvSpPr>
          <p:cNvPr id="52228"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6" tIns="46168" rIns="92336" bIns="46168" anchor="b"/>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266D8476-756F-6B41-8620-E84DC34B547F}" type="slidenum">
              <a:rPr lang="en-US" sz="1200"/>
              <a:pPr algn="r"/>
              <a:t>22</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33413" lvl="2" indent="-173038" eaLnBrk="1" hangingPunct="1">
              <a:spcBef>
                <a:spcPct val="20000"/>
              </a:spcBef>
              <a:buFontTx/>
              <a:buChar char="•"/>
            </a:pPr>
            <a:endParaRPr lang="en-US">
              <a:latin typeface="Calibri" charset="0"/>
            </a:endParaRPr>
          </a:p>
          <a:p>
            <a:pPr marL="633413" lvl="2" indent="-173038" eaLnBrk="1" hangingPunct="1">
              <a:spcBef>
                <a:spcPct val="20000"/>
              </a:spcBef>
            </a:pPr>
            <a:endParaRPr lang="en-US" b="1">
              <a:latin typeface="Calibri" charset="0"/>
            </a:endParaRPr>
          </a:p>
          <a:p>
            <a:pPr marL="633413" lvl="2" indent="-173038" eaLnBrk="1" hangingPunct="1">
              <a:spcBef>
                <a:spcPct val="20000"/>
              </a:spcBef>
              <a:buFontTx/>
              <a:buChar char="•"/>
            </a:pPr>
            <a:endParaRPr lang="en-US" b="1">
              <a:latin typeface="Calibri" charset="0"/>
            </a:endParaRPr>
          </a:p>
          <a:p>
            <a:pPr marL="633413" lvl="2" indent="-173038" eaLnBrk="1" hangingPunct="1">
              <a:spcBef>
                <a:spcPct val="20000"/>
              </a:spcBef>
              <a:buFontTx/>
              <a:buChar char="•"/>
            </a:pPr>
            <a:endParaRPr lang="en-US">
              <a:latin typeface="Calibri" charset="0"/>
            </a:endParaRPr>
          </a:p>
          <a:p>
            <a:pPr eaLnBrk="1" hangingPunct="1">
              <a:spcBef>
                <a:spcPct val="0"/>
              </a:spcBef>
            </a:pPr>
            <a:endParaRPr lang="en-US">
              <a:latin typeface="Calibri"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EB830F3-1D96-2248-9112-67C914443B1F}" type="slidenum">
              <a:rPr lang="en-US" sz="1200"/>
              <a:pPr/>
              <a:t>23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LAGDA crawl of Zelaya administration</a:t>
            </a:r>
            <a:r>
              <a:rPr lang="ja-JP" altLang="en-US">
                <a:latin typeface="Calibri" charset="0"/>
              </a:rPr>
              <a:t>’</a:t>
            </a:r>
            <a:r>
              <a:rPr lang="en-US">
                <a:latin typeface="Calibri" charset="0"/>
              </a:rPr>
              <a:t>s website prior to the coup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Coup government</a:t>
            </a:r>
            <a:r>
              <a:rPr lang="ja-JP" altLang="en-US">
                <a:latin typeface="Calibri" charset="0"/>
              </a:rPr>
              <a:t>’</a:t>
            </a:r>
            <a:r>
              <a:rPr lang="en-US">
                <a:latin typeface="Calibri" charset="0"/>
              </a:rPr>
              <a:t>s website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33413" lvl="2" indent="-173038" eaLnBrk="1" hangingPunct="1">
              <a:spcBef>
                <a:spcPct val="20000"/>
              </a:spcBef>
            </a:pPr>
            <a:endParaRPr lang="en-US" b="1">
              <a:latin typeface="Calibri" charset="0"/>
            </a:endParaRPr>
          </a:p>
          <a:p>
            <a:pPr marL="633413" lvl="2" indent="-173038" eaLnBrk="1" hangingPunct="1">
              <a:spcBef>
                <a:spcPct val="20000"/>
              </a:spcBef>
              <a:buFontTx/>
              <a:buChar char="•"/>
            </a:pPr>
            <a:endParaRPr lang="en-US" b="1">
              <a:latin typeface="Calibri" charset="0"/>
            </a:endParaRPr>
          </a:p>
          <a:p>
            <a:pPr marL="633413" lvl="2" indent="-173038" eaLnBrk="1" hangingPunct="1">
              <a:spcBef>
                <a:spcPct val="20000"/>
              </a:spcBef>
              <a:buFontTx/>
              <a:buChar char="•"/>
            </a:pPr>
            <a:endParaRPr lang="en-US">
              <a:latin typeface="Calibri" charset="0"/>
            </a:endParaRPr>
          </a:p>
          <a:p>
            <a:pPr eaLnBrk="1" hangingPunct="1">
              <a:spcBef>
                <a:spcPct val="0"/>
              </a:spcBef>
            </a:pPr>
            <a:endParaRPr lang="en-US">
              <a:latin typeface="Calibri"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A227E9C-805A-6B41-AF2A-68C4D81029AA}" type="slidenum">
              <a:rPr lang="en-US" sz="1200"/>
              <a:pPr/>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33413" lvl="2" indent="-173038" eaLnBrk="1" hangingPunct="1">
              <a:spcBef>
                <a:spcPct val="20000"/>
              </a:spcBef>
            </a:pPr>
            <a:endParaRPr lang="en-US" b="1">
              <a:latin typeface="Calibri" charset="0"/>
            </a:endParaRPr>
          </a:p>
          <a:p>
            <a:pPr marL="633413" lvl="2" indent="-173038" eaLnBrk="1" hangingPunct="1">
              <a:spcBef>
                <a:spcPct val="20000"/>
              </a:spcBef>
              <a:buFontTx/>
              <a:buChar char="•"/>
            </a:pPr>
            <a:endParaRPr lang="en-US" b="1">
              <a:latin typeface="Calibri" charset="0"/>
            </a:endParaRPr>
          </a:p>
          <a:p>
            <a:pPr marL="633413" lvl="2" indent="-173038" eaLnBrk="1" hangingPunct="1">
              <a:spcBef>
                <a:spcPct val="20000"/>
              </a:spcBef>
              <a:buFontTx/>
              <a:buChar char="•"/>
            </a:pPr>
            <a:endParaRPr lang="en-US">
              <a:latin typeface="Calibri" charset="0"/>
            </a:endParaRPr>
          </a:p>
          <a:p>
            <a:pPr eaLnBrk="1" hangingPunct="1">
              <a:spcBef>
                <a:spcPct val="0"/>
              </a:spcBef>
            </a:pPr>
            <a:endParaRPr lang="en-US">
              <a:latin typeface="Calibri"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1602546-0C87-844B-8D2C-A766A7A5A60D}" type="slidenum">
              <a:rPr lang="en-US" sz="1200"/>
              <a:pPr/>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20000"/>
              </a:spcBef>
            </a:pPr>
            <a:r>
              <a:rPr lang="en-US">
                <a:latin typeface="Calibri" charset="0"/>
              </a:rPr>
              <a:t>While the Truth Commission Report itself can be found elsewhere, much of the auxiliary information published here only exists in HRDI</a:t>
            </a:r>
            <a:r>
              <a:rPr lang="ja-JP" altLang="en-US">
                <a:latin typeface="Calibri" charset="0"/>
              </a:rPr>
              <a:t>’</a:t>
            </a:r>
            <a:r>
              <a:rPr lang="en-US">
                <a:latin typeface="Calibri" charset="0"/>
              </a:rPr>
              <a:t>s Web archive.</a:t>
            </a:r>
          </a:p>
          <a:p>
            <a:pPr marL="633413" lvl="2" indent="-173038" eaLnBrk="1" hangingPunct="1">
              <a:spcBef>
                <a:spcPct val="20000"/>
              </a:spcBef>
            </a:pPr>
            <a:endParaRPr lang="en-US" b="1">
              <a:latin typeface="Calibri" charset="0"/>
            </a:endParaRPr>
          </a:p>
          <a:p>
            <a:pPr marL="633413" lvl="2" indent="-173038" eaLnBrk="1" hangingPunct="1">
              <a:spcBef>
                <a:spcPct val="20000"/>
              </a:spcBef>
              <a:buFontTx/>
              <a:buChar char="•"/>
            </a:pPr>
            <a:endParaRPr lang="en-US" b="1">
              <a:latin typeface="Calibri" charset="0"/>
            </a:endParaRPr>
          </a:p>
          <a:p>
            <a:pPr marL="633413" lvl="2" indent="-173038" eaLnBrk="1" hangingPunct="1">
              <a:spcBef>
                <a:spcPct val="20000"/>
              </a:spcBef>
              <a:buFontTx/>
              <a:buChar char="•"/>
            </a:pPr>
            <a:endParaRPr lang="en-US">
              <a:latin typeface="Calibri" charset="0"/>
            </a:endParaRPr>
          </a:p>
          <a:p>
            <a:pPr eaLnBrk="1" hangingPunct="1">
              <a:spcBef>
                <a:spcPct val="0"/>
              </a:spcBef>
            </a:pPr>
            <a:endParaRPr lang="en-US">
              <a:latin typeface="Calibri" charset="0"/>
            </a:endParaRPr>
          </a:p>
        </p:txBody>
      </p:sp>
      <p:sp>
        <p:nvSpPr>
          <p:cNvPr id="35844"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6" tIns="46168" rIns="92336" bIns="46168" anchor="b"/>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8DC6A672-9DFD-7B43-B7FE-101B6E056156}" type="slidenum">
              <a:rPr lang="en-US" sz="1200"/>
              <a:pPr algn="r"/>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20000"/>
              </a:spcBef>
            </a:pPr>
            <a:r>
              <a:rPr lang="en-US">
                <a:latin typeface="Calibri" charset="0"/>
              </a:rPr>
              <a:t>HRDI seeks to develop digital infrastructure for the acquisition and preservation of the fragile born digital record</a:t>
            </a:r>
            <a:r>
              <a:rPr lang="en-US" b="1">
                <a:latin typeface="Calibri" charset="0"/>
              </a:rPr>
              <a:t> </a:t>
            </a:r>
            <a:r>
              <a:rPr lang="en-US">
                <a:latin typeface="Calibri" charset="0"/>
              </a:rPr>
              <a:t>of genocide and human rights conflicts. </a:t>
            </a:r>
          </a:p>
          <a:p>
            <a:pPr marL="633413" lvl="2" indent="-173038" eaLnBrk="1" hangingPunct="1">
              <a:spcBef>
                <a:spcPct val="20000"/>
              </a:spcBef>
              <a:buFontTx/>
              <a:buChar char="•"/>
            </a:pPr>
            <a:endParaRPr lang="en-US">
              <a:latin typeface="Calibri" charset="0"/>
            </a:endParaRPr>
          </a:p>
          <a:p>
            <a:pPr marL="633413" lvl="2" indent="-173038" eaLnBrk="1" hangingPunct="1">
              <a:spcBef>
                <a:spcPct val="20000"/>
              </a:spcBef>
              <a:buFontTx/>
              <a:buChar char="•"/>
            </a:pPr>
            <a:endParaRPr lang="en-US">
              <a:latin typeface="Calibri" charset="0"/>
            </a:endParaRPr>
          </a:p>
          <a:p>
            <a:pPr eaLnBrk="1" hangingPunct="1">
              <a:spcBef>
                <a:spcPct val="0"/>
              </a:spcBef>
            </a:pPr>
            <a:endParaRPr lang="en-US">
              <a:latin typeface="Calibri" charset="0"/>
            </a:endParaRPr>
          </a:p>
        </p:txBody>
      </p:sp>
      <p:sp>
        <p:nvSpPr>
          <p:cNvPr id="36868"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6" tIns="46168" rIns="92336" bIns="46168" anchor="b"/>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2739DDDC-1E8D-DD47-AF9E-0716A88DAD7F}" type="slidenum">
              <a:rPr lang="en-US" sz="1200"/>
              <a:pPr algn="r"/>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20000"/>
              </a:spcBef>
            </a:pPr>
            <a:r>
              <a:rPr lang="en-US">
                <a:latin typeface="Calibri" charset="0"/>
              </a:rPr>
              <a:t>LAGDA basic info</a:t>
            </a:r>
          </a:p>
          <a:p>
            <a:pPr marL="633413" lvl="2" indent="-173038" eaLnBrk="1" hangingPunct="1">
              <a:spcBef>
                <a:spcPct val="20000"/>
              </a:spcBef>
            </a:pPr>
            <a:endParaRPr lang="en-US" b="1">
              <a:latin typeface="Calibri" charset="0"/>
            </a:endParaRPr>
          </a:p>
          <a:p>
            <a:pPr marL="633413" lvl="2" indent="-173038" eaLnBrk="1" hangingPunct="1">
              <a:spcBef>
                <a:spcPct val="20000"/>
              </a:spcBef>
              <a:buFontTx/>
              <a:buChar char="•"/>
            </a:pPr>
            <a:endParaRPr lang="en-US" b="1">
              <a:latin typeface="Calibri" charset="0"/>
            </a:endParaRPr>
          </a:p>
          <a:p>
            <a:pPr marL="633413" lvl="2" indent="-173038" eaLnBrk="1" hangingPunct="1">
              <a:spcBef>
                <a:spcPct val="20000"/>
              </a:spcBef>
              <a:buFontTx/>
              <a:buChar char="•"/>
            </a:pPr>
            <a:endParaRPr lang="en-US">
              <a:latin typeface="Calibri" charset="0"/>
            </a:endParaRPr>
          </a:p>
          <a:p>
            <a:pPr eaLnBrk="1" hangingPunct="1">
              <a:spcBef>
                <a:spcPct val="0"/>
              </a:spcBef>
            </a:pPr>
            <a:endParaRPr lang="en-US">
              <a:latin typeface="Calibri"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29512FF-CA33-2740-951C-950068C796A4}" type="slidenum">
              <a:rPr lang="en-US" sz="1200"/>
              <a:pPr/>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33413" lvl="2" indent="-173038" eaLnBrk="1" hangingPunct="1">
              <a:spcBef>
                <a:spcPct val="20000"/>
              </a:spcBef>
              <a:buFontTx/>
              <a:buChar char="•"/>
            </a:pPr>
            <a:endParaRPr lang="en-US">
              <a:latin typeface="Calibri" charset="0"/>
            </a:endParaRPr>
          </a:p>
          <a:p>
            <a:pPr marL="633413" lvl="2" indent="-173038" eaLnBrk="1" hangingPunct="1">
              <a:spcBef>
                <a:spcPct val="20000"/>
              </a:spcBef>
            </a:pPr>
            <a:endParaRPr lang="en-US" b="1">
              <a:latin typeface="Calibri" charset="0"/>
            </a:endParaRPr>
          </a:p>
          <a:p>
            <a:pPr marL="633413" lvl="2" indent="-173038" eaLnBrk="1" hangingPunct="1">
              <a:spcBef>
                <a:spcPct val="20000"/>
              </a:spcBef>
              <a:buFontTx/>
              <a:buChar char="•"/>
            </a:pPr>
            <a:endParaRPr lang="en-US" b="1">
              <a:latin typeface="Calibri" charset="0"/>
            </a:endParaRPr>
          </a:p>
          <a:p>
            <a:pPr marL="633413" lvl="2" indent="-173038" eaLnBrk="1" hangingPunct="1">
              <a:spcBef>
                <a:spcPct val="20000"/>
              </a:spcBef>
              <a:buFontTx/>
              <a:buChar char="•"/>
            </a:pPr>
            <a:endParaRPr lang="en-US">
              <a:latin typeface="Calibri" charset="0"/>
            </a:endParaRPr>
          </a:p>
          <a:p>
            <a:pPr eaLnBrk="1" hangingPunct="1">
              <a:spcBef>
                <a:spcPct val="0"/>
              </a:spcBef>
            </a:pPr>
            <a:endParaRPr lang="en-US">
              <a:latin typeface="Calibri"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8ADAE74-B891-FE4C-9FB4-F0DA67B48465}" type="slidenum">
              <a:rPr lang="en-US" sz="1200"/>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91ED61B-3F24-E143-A424-B07373DE3B88}" type="slidenum">
              <a:rPr lang="en-US"/>
              <a:pPr/>
              <a:t>‹#›</a:t>
            </a:fld>
            <a:endParaRPr lang="en-US"/>
          </a:p>
        </p:txBody>
      </p:sp>
    </p:spTree>
    <p:extLst>
      <p:ext uri="{BB962C8B-B14F-4D97-AF65-F5344CB8AC3E}">
        <p14:creationId xmlns:p14="http://schemas.microsoft.com/office/powerpoint/2010/main" val="314912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DEA28F-373C-4A41-9FD8-EB19153D6A4A}" type="slidenum">
              <a:rPr lang="en-US"/>
              <a:pPr/>
              <a:t>‹#›</a:t>
            </a:fld>
            <a:endParaRPr lang="en-US"/>
          </a:p>
        </p:txBody>
      </p:sp>
    </p:spTree>
    <p:extLst>
      <p:ext uri="{BB962C8B-B14F-4D97-AF65-F5344CB8AC3E}">
        <p14:creationId xmlns:p14="http://schemas.microsoft.com/office/powerpoint/2010/main" val="200882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430800-CB65-434F-95DF-AC8D3FB8504C}" type="slidenum">
              <a:rPr lang="en-US"/>
              <a:pPr/>
              <a:t>‹#›</a:t>
            </a:fld>
            <a:endParaRPr lang="en-US"/>
          </a:p>
        </p:txBody>
      </p:sp>
    </p:spTree>
    <p:extLst>
      <p:ext uri="{BB962C8B-B14F-4D97-AF65-F5344CB8AC3E}">
        <p14:creationId xmlns:p14="http://schemas.microsoft.com/office/powerpoint/2010/main" val="343305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60DDE08-71E0-ED4F-9770-0E5BA6F5EE18}" type="slidenum">
              <a:rPr lang="en-US"/>
              <a:pPr/>
              <a:t>‹#›</a:t>
            </a:fld>
            <a:endParaRPr lang="en-US"/>
          </a:p>
        </p:txBody>
      </p:sp>
    </p:spTree>
    <p:extLst>
      <p:ext uri="{BB962C8B-B14F-4D97-AF65-F5344CB8AC3E}">
        <p14:creationId xmlns:p14="http://schemas.microsoft.com/office/powerpoint/2010/main" val="317508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FE8732E-5803-2945-B455-9FD9FBD3A0E7}" type="slidenum">
              <a:rPr lang="en-US"/>
              <a:pPr/>
              <a:t>‹#›</a:t>
            </a:fld>
            <a:endParaRPr lang="en-US"/>
          </a:p>
        </p:txBody>
      </p:sp>
    </p:spTree>
    <p:extLst>
      <p:ext uri="{BB962C8B-B14F-4D97-AF65-F5344CB8AC3E}">
        <p14:creationId xmlns:p14="http://schemas.microsoft.com/office/powerpoint/2010/main" val="3582523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2C41C2E-9062-9F42-8638-53A3A03FB561}" type="slidenum">
              <a:rPr lang="en-US"/>
              <a:pPr/>
              <a:t>‹#›</a:t>
            </a:fld>
            <a:endParaRPr lang="en-US"/>
          </a:p>
        </p:txBody>
      </p:sp>
    </p:spTree>
    <p:extLst>
      <p:ext uri="{BB962C8B-B14F-4D97-AF65-F5344CB8AC3E}">
        <p14:creationId xmlns:p14="http://schemas.microsoft.com/office/powerpoint/2010/main" val="37549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406042A-6BD9-BC48-BD7F-9BCC9DE9DAA2}" type="slidenum">
              <a:rPr lang="en-US"/>
              <a:pPr/>
              <a:t>‹#›</a:t>
            </a:fld>
            <a:endParaRPr lang="en-US"/>
          </a:p>
        </p:txBody>
      </p:sp>
    </p:spTree>
    <p:extLst>
      <p:ext uri="{BB962C8B-B14F-4D97-AF65-F5344CB8AC3E}">
        <p14:creationId xmlns:p14="http://schemas.microsoft.com/office/powerpoint/2010/main" val="187691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D8311E0-F862-E44C-B6B9-493864835E8E}" type="slidenum">
              <a:rPr lang="en-US"/>
              <a:pPr/>
              <a:t>‹#›</a:t>
            </a:fld>
            <a:endParaRPr lang="en-US"/>
          </a:p>
        </p:txBody>
      </p:sp>
    </p:spTree>
    <p:extLst>
      <p:ext uri="{BB962C8B-B14F-4D97-AF65-F5344CB8AC3E}">
        <p14:creationId xmlns:p14="http://schemas.microsoft.com/office/powerpoint/2010/main" val="417472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431D325-8FB1-CA4F-9BC0-B2C0F4BA930E}" type="slidenum">
              <a:rPr lang="en-US"/>
              <a:pPr/>
              <a:t>‹#›</a:t>
            </a:fld>
            <a:endParaRPr lang="en-US"/>
          </a:p>
        </p:txBody>
      </p:sp>
    </p:spTree>
    <p:extLst>
      <p:ext uri="{BB962C8B-B14F-4D97-AF65-F5344CB8AC3E}">
        <p14:creationId xmlns:p14="http://schemas.microsoft.com/office/powerpoint/2010/main" val="70320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9693EA1-0B6E-3644-B459-E5395487B13A}" type="slidenum">
              <a:rPr lang="en-US"/>
              <a:pPr/>
              <a:t>‹#›</a:t>
            </a:fld>
            <a:endParaRPr lang="en-US"/>
          </a:p>
        </p:txBody>
      </p:sp>
    </p:spTree>
    <p:extLst>
      <p:ext uri="{BB962C8B-B14F-4D97-AF65-F5344CB8AC3E}">
        <p14:creationId xmlns:p14="http://schemas.microsoft.com/office/powerpoint/2010/main" val="28366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99C81BD-DD5C-FC43-8990-788F4164C378}" type="slidenum">
              <a:rPr lang="en-US"/>
              <a:pPr/>
              <a:t>‹#›</a:t>
            </a:fld>
            <a:endParaRPr lang="en-US"/>
          </a:p>
        </p:txBody>
      </p:sp>
    </p:spTree>
    <p:extLst>
      <p:ext uri="{BB962C8B-B14F-4D97-AF65-F5344CB8AC3E}">
        <p14:creationId xmlns:p14="http://schemas.microsoft.com/office/powerpoint/2010/main" val="28822588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0B8161B-689B-D94D-A293-3461181B587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hyperlink" Target="mailto:k.norsworthy@austin.utexas.edu" TargetMode="External"/><Relationship Id="rId4" Type="http://schemas.openxmlformats.org/officeDocument/2006/relationships/hyperlink" Target="mailto:sangwand@austin.utexas.edu" TargetMode="External"/><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0" y="1295400"/>
            <a:ext cx="9144000" cy="990600"/>
          </a:xfrm>
        </p:spPr>
        <p:txBody>
          <a:bodyPr/>
          <a:lstStyle/>
          <a:p>
            <a:pPr eaLnBrk="1" hangingPunct="1"/>
            <a:r>
              <a:rPr lang="en-US" dirty="0">
                <a:latin typeface="Univers 65 Bold" charset="0"/>
              </a:rPr>
              <a:t>Latin American and Human Rights </a:t>
            </a:r>
            <a:br>
              <a:rPr lang="en-US" dirty="0">
                <a:latin typeface="Univers 65 Bold" charset="0"/>
              </a:rPr>
            </a:br>
            <a:r>
              <a:rPr lang="en-US" dirty="0">
                <a:latin typeface="Univers 65 Bold" charset="0"/>
              </a:rPr>
              <a:t>Web Archiving as part of </a:t>
            </a:r>
            <a:br>
              <a:rPr lang="en-US" dirty="0">
                <a:latin typeface="Univers 65 Bold" charset="0"/>
              </a:rPr>
            </a:br>
            <a:r>
              <a:rPr lang="en-US" dirty="0">
                <a:latin typeface="Univers 65 Bold" charset="0"/>
              </a:rPr>
              <a:t>Research Library Special Collections</a:t>
            </a:r>
            <a:endParaRPr lang="en-US" dirty="0">
              <a:latin typeface="Times" charset="0"/>
            </a:endParaRPr>
          </a:p>
        </p:txBody>
      </p:sp>
      <p:sp>
        <p:nvSpPr>
          <p:cNvPr id="2051" name="Line 4"/>
          <p:cNvSpPr>
            <a:spLocks noChangeShapeType="1"/>
          </p:cNvSpPr>
          <p:nvPr/>
        </p:nvSpPr>
        <p:spPr bwMode="auto">
          <a:xfrm>
            <a:off x="457200" y="3048000"/>
            <a:ext cx="8001000" cy="0"/>
          </a:xfrm>
          <a:prstGeom prst="line">
            <a:avLst/>
          </a:prstGeom>
          <a:noFill/>
          <a:ln w="9525">
            <a:solidFill>
              <a:srgbClr val="CC55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2" name="Text Box 6"/>
          <p:cNvSpPr txBox="1">
            <a:spLocks noChangeArrowheads="1"/>
          </p:cNvSpPr>
          <p:nvPr/>
        </p:nvSpPr>
        <p:spPr bwMode="auto">
          <a:xfrm>
            <a:off x="3988273" y="4900613"/>
            <a:ext cx="424767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sz="1600" dirty="0">
                <a:latin typeface="Univers 65 Bold" charset="0"/>
              </a:rPr>
              <a:t>Kent Norsworthy</a:t>
            </a:r>
          </a:p>
          <a:p>
            <a:pPr algn="r"/>
            <a:r>
              <a:rPr lang="en-US" sz="1600" dirty="0" smtClean="0">
                <a:latin typeface="Univers 65 Bold" charset="0"/>
              </a:rPr>
              <a:t>LLILAS Benson Digital </a:t>
            </a:r>
            <a:r>
              <a:rPr lang="en-US" sz="1600" dirty="0" err="1">
                <a:latin typeface="Univers 65 Bold" charset="0"/>
              </a:rPr>
              <a:t>Curation</a:t>
            </a:r>
            <a:r>
              <a:rPr lang="en-US" sz="1600" dirty="0">
                <a:latin typeface="Univers 65 Bold" charset="0"/>
              </a:rPr>
              <a:t> Coordinator</a:t>
            </a:r>
            <a:r>
              <a:rPr lang="en-US" sz="1600" dirty="0" smtClean="0">
                <a:latin typeface="Univers 65 Bold" charset="0"/>
              </a:rPr>
              <a:t>,</a:t>
            </a:r>
            <a:endParaRPr lang="en-US" sz="1600" dirty="0">
              <a:latin typeface="Univers 65 Bold" charset="0"/>
            </a:endParaRPr>
          </a:p>
          <a:p>
            <a:pPr algn="r"/>
            <a:r>
              <a:rPr lang="en-US" sz="1600" dirty="0">
                <a:latin typeface="Univers 65 Bold" charset="0"/>
              </a:rPr>
              <a:t>LLILAS &amp; University of Texas Libraries</a:t>
            </a:r>
          </a:p>
          <a:p>
            <a:pPr algn="r"/>
            <a:r>
              <a:rPr lang="en-US" sz="1600" dirty="0" err="1">
                <a:latin typeface="Univers 65 Bold" charset="0"/>
              </a:rPr>
              <a:t>k.norsworthy@austin.utexas.edu</a:t>
            </a:r>
            <a:endParaRPr lang="en-US" sz="1600" dirty="0">
              <a:latin typeface="Univers 65 Bold" charset="0"/>
            </a:endParaRPr>
          </a:p>
        </p:txBody>
      </p:sp>
      <p:sp>
        <p:nvSpPr>
          <p:cNvPr id="2053" name="Text Box 8"/>
          <p:cNvSpPr txBox="1">
            <a:spLocks noChangeArrowheads="1"/>
          </p:cNvSpPr>
          <p:nvPr/>
        </p:nvSpPr>
        <p:spPr bwMode="auto">
          <a:xfrm>
            <a:off x="3092450" y="3429000"/>
            <a:ext cx="28638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800">
                <a:latin typeface="Univers 65 Bold" charset="0"/>
              </a:rPr>
              <a:t>Archive-It Partner Meeting</a:t>
            </a:r>
          </a:p>
          <a:p>
            <a:pPr algn="ctr"/>
            <a:r>
              <a:rPr lang="en-US" sz="1800">
                <a:latin typeface="Univers 65 Bold" charset="0"/>
              </a:rPr>
              <a:t>December 3, 2012</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609600" y="1371600"/>
            <a:ext cx="807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r>
              <a:rPr lang="en-US" b="1">
                <a:latin typeface="Calibri" charset="0"/>
              </a:rPr>
              <a:t>LAGDA local collaboration</a:t>
            </a:r>
          </a:p>
        </p:txBody>
      </p:sp>
      <p:sp>
        <p:nvSpPr>
          <p:cNvPr id="15363" name="Line 6"/>
          <p:cNvSpPr>
            <a:spLocks noChangeShapeType="1"/>
          </p:cNvSpPr>
          <p:nvPr/>
        </p:nvSpPr>
        <p:spPr bwMode="auto">
          <a:xfrm>
            <a:off x="685800" y="1905000"/>
            <a:ext cx="8001000" cy="0"/>
          </a:xfrm>
          <a:prstGeom prst="line">
            <a:avLst/>
          </a:prstGeom>
          <a:noFill/>
          <a:ln w="9525">
            <a:solidFill>
              <a:srgbClr val="CC55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4" name="Content Placeholder 2"/>
          <p:cNvSpPr txBox="1">
            <a:spLocks/>
          </p:cNvSpPr>
          <p:nvPr/>
        </p:nvSpPr>
        <p:spPr bwMode="auto">
          <a:xfrm>
            <a:off x="685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defRPr>
            </a:lvl1pPr>
            <a:lvl2pPr marL="342900" indent="-342900">
              <a:defRPr sz="2400">
                <a:solidFill>
                  <a:schemeClr val="tx1"/>
                </a:solidFill>
                <a:latin typeface="Times" charset="0"/>
                <a:ea typeface="ＭＳ Ｐゴシック" charset="0"/>
              </a:defRPr>
            </a:lvl2pPr>
            <a:lvl3pPr marL="800100" indent="-3429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lvl="1" eaLnBrk="1" hangingPunct="1">
              <a:spcBef>
                <a:spcPct val="20000"/>
              </a:spcBef>
            </a:pPr>
            <a:endParaRPr lang="en-US" dirty="0">
              <a:latin typeface="Calibri" charset="0"/>
            </a:endParaRPr>
          </a:p>
          <a:p>
            <a:pPr lvl="1" eaLnBrk="1" hangingPunct="1">
              <a:lnSpc>
                <a:spcPct val="200000"/>
              </a:lnSpc>
              <a:spcBef>
                <a:spcPct val="20000"/>
              </a:spcBef>
              <a:buFontTx/>
              <a:buChar char="•"/>
            </a:pPr>
            <a:r>
              <a:rPr lang="en-US" dirty="0">
                <a:latin typeface="Calibri" charset="0"/>
              </a:rPr>
              <a:t>Area Studies: LLILAS = 140 UT </a:t>
            </a:r>
            <a:r>
              <a:rPr lang="en-US" dirty="0" err="1">
                <a:latin typeface="Calibri" charset="0"/>
              </a:rPr>
              <a:t>Latinamericanist</a:t>
            </a:r>
            <a:r>
              <a:rPr lang="en-US" dirty="0">
                <a:latin typeface="Calibri" charset="0"/>
              </a:rPr>
              <a:t> faculty</a:t>
            </a:r>
          </a:p>
          <a:p>
            <a:pPr lvl="1" eaLnBrk="1" hangingPunct="1">
              <a:lnSpc>
                <a:spcPct val="200000"/>
              </a:lnSpc>
              <a:spcBef>
                <a:spcPct val="20000"/>
              </a:spcBef>
              <a:buFontTx/>
              <a:buChar char="•"/>
            </a:pPr>
            <a:r>
              <a:rPr lang="en-US" dirty="0">
                <a:latin typeface="Calibri" charset="0"/>
              </a:rPr>
              <a:t>Benson Latin American Collection</a:t>
            </a:r>
          </a:p>
          <a:p>
            <a:pPr lvl="1" eaLnBrk="1" hangingPunct="1">
              <a:lnSpc>
                <a:spcPct val="200000"/>
              </a:lnSpc>
              <a:spcBef>
                <a:spcPct val="20000"/>
              </a:spcBef>
              <a:buFontTx/>
              <a:buChar char="•"/>
            </a:pPr>
            <a:r>
              <a:rPr lang="en-US" dirty="0">
                <a:latin typeface="Calibri" charset="0"/>
              </a:rPr>
              <a:t>UT Libraries: Preservation, Metadata, Systems</a:t>
            </a:r>
          </a:p>
          <a:p>
            <a:pPr lvl="1" eaLnBrk="1" hangingPunct="1">
              <a:lnSpc>
                <a:spcPct val="200000"/>
              </a:lnSpc>
              <a:spcBef>
                <a:spcPct val="20000"/>
              </a:spcBef>
              <a:buFontTx/>
              <a:buChar char="•"/>
            </a:pPr>
            <a:r>
              <a:rPr lang="en-US" dirty="0">
                <a:latin typeface="Calibri" charset="0"/>
              </a:rPr>
              <a:t>Texas Advanced Computing Center, TACC: Data Mining</a:t>
            </a:r>
          </a:p>
          <a:p>
            <a:pPr lvl="2" eaLnBrk="1" hangingPunct="1">
              <a:spcBef>
                <a:spcPct val="20000"/>
              </a:spcBef>
            </a:pPr>
            <a:endParaRPr lang="en-US" sz="2000" dirty="0">
              <a:latin typeface="Calibri" charset="0"/>
            </a:endParaRPr>
          </a:p>
          <a:p>
            <a:pPr lvl="2" eaLnBrk="1" hangingPunct="1">
              <a:spcBef>
                <a:spcPct val="20000"/>
              </a:spcBef>
              <a:buFontTx/>
              <a:buChar char="–"/>
            </a:pPr>
            <a:endParaRPr lang="en-US" sz="2000" dirty="0">
              <a:latin typeface="Calibri" charset="0"/>
            </a:endParaRPr>
          </a:p>
        </p:txBody>
      </p:sp>
      <p:sp>
        <p:nvSpPr>
          <p:cNvPr id="15365" name="Rectangle 6"/>
          <p:cNvSpPr>
            <a:spLocks noGrp="1" noChangeArrowheads="1"/>
          </p:cNvSpPr>
          <p:nvPr>
            <p:ph type="title" idx="4294967295"/>
          </p:nvPr>
        </p:nvSpPr>
        <p:spPr>
          <a:xfrm>
            <a:off x="3124200" y="-762000"/>
            <a:ext cx="2362200" cy="609600"/>
          </a:xfrm>
        </p:spPr>
        <p:txBody>
          <a:bodyPr/>
          <a:lstStyle/>
          <a:p>
            <a:r>
              <a:rPr lang="en-US" sz="1600">
                <a:latin typeface="Calibri" charset="0"/>
              </a:rPr>
              <a:t>LAGDA local collaboration</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txBox="1">
            <a:spLocks noChangeArrowheads="1"/>
          </p:cNvSpPr>
          <p:nvPr/>
        </p:nvSpPr>
        <p:spPr bwMode="auto">
          <a:xfrm>
            <a:off x="609600" y="1371600"/>
            <a:ext cx="807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r>
              <a:rPr lang="en-US" b="1">
                <a:latin typeface="Calibri" charset="0"/>
              </a:rPr>
              <a:t>HRDI &amp; LAGDA external collaboration</a:t>
            </a:r>
          </a:p>
        </p:txBody>
      </p:sp>
      <p:sp>
        <p:nvSpPr>
          <p:cNvPr id="16387" name="Line 6"/>
          <p:cNvSpPr>
            <a:spLocks noChangeShapeType="1"/>
          </p:cNvSpPr>
          <p:nvPr/>
        </p:nvSpPr>
        <p:spPr bwMode="auto">
          <a:xfrm>
            <a:off x="685800" y="1905000"/>
            <a:ext cx="8001000" cy="0"/>
          </a:xfrm>
          <a:prstGeom prst="line">
            <a:avLst/>
          </a:prstGeom>
          <a:noFill/>
          <a:ln w="9525">
            <a:solidFill>
              <a:srgbClr val="CC55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88" name="Content Placeholder 2"/>
          <p:cNvSpPr txBox="1">
            <a:spLocks/>
          </p:cNvSpPr>
          <p:nvPr/>
        </p:nvSpPr>
        <p:spPr bwMode="auto">
          <a:xfrm>
            <a:off x="762000" y="19050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defRPr>
            </a:lvl1pPr>
            <a:lvl2pPr marL="342900" indent="-34290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lvl="1" eaLnBrk="1" hangingPunct="1">
              <a:lnSpc>
                <a:spcPct val="200000"/>
              </a:lnSpc>
              <a:spcBef>
                <a:spcPct val="20000"/>
              </a:spcBef>
              <a:buFontTx/>
              <a:buChar char="•"/>
            </a:pPr>
            <a:r>
              <a:rPr lang="en-US" dirty="0">
                <a:latin typeface="Calibri" charset="0"/>
              </a:rPr>
              <a:t>Internet Archive</a:t>
            </a:r>
          </a:p>
          <a:p>
            <a:pPr lvl="1" eaLnBrk="1" hangingPunct="1">
              <a:lnSpc>
                <a:spcPct val="200000"/>
              </a:lnSpc>
              <a:spcBef>
                <a:spcPct val="20000"/>
              </a:spcBef>
              <a:buFontTx/>
              <a:buChar char="•"/>
            </a:pPr>
            <a:r>
              <a:rPr lang="en-US" dirty="0">
                <a:latin typeface="Calibri" charset="0"/>
              </a:rPr>
              <a:t>Latin American Studies Association, LASA</a:t>
            </a:r>
          </a:p>
          <a:p>
            <a:pPr lvl="1" eaLnBrk="1" hangingPunct="1">
              <a:lnSpc>
                <a:spcPct val="200000"/>
              </a:lnSpc>
              <a:spcBef>
                <a:spcPct val="20000"/>
              </a:spcBef>
              <a:buFontTx/>
              <a:buChar char="•"/>
            </a:pPr>
            <a:r>
              <a:rPr lang="en-US" dirty="0" smtClean="0">
                <a:latin typeface="Calibri" charset="0"/>
              </a:rPr>
              <a:t>Society </a:t>
            </a:r>
            <a:r>
              <a:rPr lang="en-US" dirty="0">
                <a:latin typeface="Calibri" charset="0"/>
              </a:rPr>
              <a:t>of American Archivists, SAA</a:t>
            </a:r>
          </a:p>
          <a:p>
            <a:pPr lvl="1" eaLnBrk="1" hangingPunct="1">
              <a:lnSpc>
                <a:spcPct val="200000"/>
              </a:lnSpc>
              <a:spcBef>
                <a:spcPct val="20000"/>
              </a:spcBef>
              <a:buFontTx/>
              <a:buChar char="•"/>
            </a:pPr>
            <a:r>
              <a:rPr lang="en-US" dirty="0">
                <a:latin typeface="Calibri" charset="0"/>
              </a:rPr>
              <a:t>Center for Research Libraries, </a:t>
            </a:r>
            <a:r>
              <a:rPr lang="en-US" dirty="0" smtClean="0">
                <a:latin typeface="Calibri" charset="0"/>
              </a:rPr>
              <a:t>CRL</a:t>
            </a:r>
          </a:p>
          <a:p>
            <a:pPr lvl="1" eaLnBrk="1" hangingPunct="1">
              <a:lnSpc>
                <a:spcPct val="130000"/>
              </a:lnSpc>
              <a:spcBef>
                <a:spcPct val="20000"/>
              </a:spcBef>
              <a:buFontTx/>
              <a:buChar char="•"/>
            </a:pPr>
            <a:r>
              <a:rPr lang="en-US" dirty="0">
                <a:latin typeface="Calibri" charset="0"/>
              </a:rPr>
              <a:t>Seminar on the Acquisition of Latin American Library Materials, </a:t>
            </a:r>
            <a:r>
              <a:rPr lang="en-US" dirty="0" smtClean="0">
                <a:latin typeface="Calibri" charset="0"/>
              </a:rPr>
              <a:t>SALALM</a:t>
            </a:r>
            <a:endParaRPr lang="en-US" dirty="0">
              <a:latin typeface="Calibri" charset="0"/>
            </a:endParaRPr>
          </a:p>
        </p:txBody>
      </p:sp>
      <p:sp>
        <p:nvSpPr>
          <p:cNvPr id="16389" name="Rectangle 5"/>
          <p:cNvSpPr>
            <a:spLocks noGrp="1" noChangeArrowheads="1"/>
          </p:cNvSpPr>
          <p:nvPr>
            <p:ph type="title" idx="4294967295"/>
          </p:nvPr>
        </p:nvSpPr>
        <p:spPr>
          <a:xfrm>
            <a:off x="2743200" y="-914400"/>
            <a:ext cx="2819400" cy="762000"/>
          </a:xfrm>
        </p:spPr>
        <p:txBody>
          <a:bodyPr/>
          <a:lstStyle/>
          <a:p>
            <a:r>
              <a:rPr lang="en-US" sz="1600">
                <a:latin typeface="Calibri" charset="0"/>
              </a:rPr>
              <a:t>LAGDA external collaboration</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609600" y="1371600"/>
            <a:ext cx="807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r>
              <a:rPr lang="en-US" b="1">
                <a:latin typeface="Calibri" charset="0"/>
              </a:rPr>
              <a:t>HRDI external partners</a:t>
            </a:r>
          </a:p>
        </p:txBody>
      </p:sp>
      <p:sp>
        <p:nvSpPr>
          <p:cNvPr id="17411" name="Line 6"/>
          <p:cNvSpPr>
            <a:spLocks noChangeShapeType="1"/>
          </p:cNvSpPr>
          <p:nvPr/>
        </p:nvSpPr>
        <p:spPr bwMode="auto">
          <a:xfrm>
            <a:off x="685800" y="1905000"/>
            <a:ext cx="8001000" cy="0"/>
          </a:xfrm>
          <a:prstGeom prst="line">
            <a:avLst/>
          </a:prstGeom>
          <a:noFill/>
          <a:ln w="9525">
            <a:solidFill>
              <a:srgbClr val="CC55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2" name="Content Placeholder 2"/>
          <p:cNvSpPr txBox="1">
            <a:spLocks/>
          </p:cNvSpPr>
          <p:nvPr/>
        </p:nvSpPr>
        <p:spPr bwMode="auto">
          <a:xfrm>
            <a:off x="762000" y="20574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defRPr>
            </a:lvl1pPr>
            <a:lvl2pPr marL="342900" indent="-34290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lvl="1" eaLnBrk="1" hangingPunct="1">
              <a:lnSpc>
                <a:spcPct val="200000"/>
              </a:lnSpc>
              <a:spcBef>
                <a:spcPct val="20000"/>
              </a:spcBef>
              <a:buFontTx/>
              <a:buChar char="•"/>
            </a:pPr>
            <a:r>
              <a:rPr lang="en-US" dirty="0">
                <a:latin typeface="Calibri" charset="0"/>
              </a:rPr>
              <a:t>Genocide Archive of Rwanda</a:t>
            </a:r>
          </a:p>
          <a:p>
            <a:pPr lvl="1" eaLnBrk="1" hangingPunct="1">
              <a:lnSpc>
                <a:spcPct val="200000"/>
              </a:lnSpc>
              <a:spcBef>
                <a:spcPct val="20000"/>
              </a:spcBef>
              <a:buFontTx/>
              <a:buChar char="•"/>
            </a:pPr>
            <a:r>
              <a:rPr lang="en-US" dirty="0">
                <a:latin typeface="Calibri" charset="0"/>
              </a:rPr>
              <a:t>Free Burma Rangers</a:t>
            </a:r>
          </a:p>
          <a:p>
            <a:pPr lvl="1" eaLnBrk="1" hangingPunct="1">
              <a:lnSpc>
                <a:spcPct val="200000"/>
              </a:lnSpc>
              <a:spcBef>
                <a:spcPct val="20000"/>
              </a:spcBef>
              <a:buFontTx/>
              <a:buChar char="•"/>
            </a:pPr>
            <a:r>
              <a:rPr lang="en-US" dirty="0" err="1">
                <a:latin typeface="Calibri" charset="0"/>
              </a:rPr>
              <a:t>Museo</a:t>
            </a:r>
            <a:r>
              <a:rPr lang="en-US" dirty="0">
                <a:latin typeface="Calibri" charset="0"/>
              </a:rPr>
              <a:t> de la </a:t>
            </a:r>
            <a:r>
              <a:rPr lang="en-US" dirty="0" err="1">
                <a:latin typeface="Calibri" charset="0"/>
              </a:rPr>
              <a:t>Palabra</a:t>
            </a:r>
            <a:r>
              <a:rPr lang="en-US" dirty="0">
                <a:latin typeface="Calibri" charset="0"/>
              </a:rPr>
              <a:t> y la </a:t>
            </a:r>
            <a:r>
              <a:rPr lang="en-US" dirty="0" err="1">
                <a:latin typeface="Calibri" charset="0"/>
              </a:rPr>
              <a:t>Imagen</a:t>
            </a:r>
            <a:r>
              <a:rPr lang="en-US" dirty="0">
                <a:latin typeface="Calibri" charset="0"/>
              </a:rPr>
              <a:t>, El Salvador</a:t>
            </a:r>
          </a:p>
          <a:p>
            <a:pPr lvl="1" eaLnBrk="1" hangingPunct="1">
              <a:lnSpc>
                <a:spcPct val="200000"/>
              </a:lnSpc>
              <a:spcBef>
                <a:spcPct val="20000"/>
              </a:spcBef>
              <a:buFontTx/>
              <a:buChar char="•"/>
            </a:pPr>
            <a:r>
              <a:rPr lang="en-US" dirty="0">
                <a:latin typeface="Calibri" charset="0"/>
              </a:rPr>
              <a:t>WITNESS</a:t>
            </a:r>
          </a:p>
          <a:p>
            <a:pPr lvl="1" eaLnBrk="1" hangingPunct="1">
              <a:lnSpc>
                <a:spcPct val="200000"/>
              </a:lnSpc>
              <a:spcBef>
                <a:spcPct val="20000"/>
              </a:spcBef>
              <a:buFontTx/>
              <a:buChar char="•"/>
            </a:pPr>
            <a:r>
              <a:rPr lang="en-US" dirty="0">
                <a:latin typeface="Calibri" charset="0"/>
              </a:rPr>
              <a:t>Texas After Violence Project</a:t>
            </a:r>
          </a:p>
        </p:txBody>
      </p:sp>
      <p:sp>
        <p:nvSpPr>
          <p:cNvPr id="17413" name="Rectangle 5"/>
          <p:cNvSpPr>
            <a:spLocks noGrp="1" noChangeArrowheads="1"/>
          </p:cNvSpPr>
          <p:nvPr>
            <p:ph type="title" idx="4294967295"/>
          </p:nvPr>
        </p:nvSpPr>
        <p:spPr>
          <a:xfrm>
            <a:off x="3124200" y="-1066800"/>
            <a:ext cx="2438400" cy="838200"/>
          </a:xfrm>
        </p:spPr>
        <p:txBody>
          <a:bodyPr/>
          <a:lstStyle/>
          <a:p>
            <a:r>
              <a:rPr lang="en-US" sz="1600">
                <a:latin typeface="Calibri" charset="0"/>
              </a:rPr>
              <a:t>HRDI external partners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7"/>
          <p:cNvSpPr>
            <a:spLocks noChangeArrowheads="1"/>
          </p:cNvSpPr>
          <p:nvPr/>
        </p:nvSpPr>
        <p:spPr bwMode="auto">
          <a:xfrm>
            <a:off x="2667000" y="2209800"/>
            <a:ext cx="3810000" cy="3124200"/>
          </a:xfrm>
          <a:prstGeom prst="ellipse">
            <a:avLst/>
          </a:prstGeom>
          <a:solidFill>
            <a:srgbClr val="00CCFF"/>
          </a:solidFill>
          <a:ln w="9525">
            <a:solidFill>
              <a:schemeClr val="tx1"/>
            </a:solidFill>
            <a:round/>
            <a:headEnd/>
            <a:tailEnd/>
          </a:ln>
        </p:spPr>
        <p:txBody>
          <a:bodyPr wrap="none" anchor="ctr"/>
          <a:lstStyle/>
          <a:p>
            <a:pPr algn="ctr" eaLnBrk="1" hangingPunct="1"/>
            <a:endParaRPr lang="en-US" b="1">
              <a:latin typeface="Calibri" charset="0"/>
              <a:cs typeface="Arial" charset="0"/>
            </a:endParaRPr>
          </a:p>
        </p:txBody>
      </p:sp>
      <p:sp>
        <p:nvSpPr>
          <p:cNvPr id="18435" name="Oval 4"/>
          <p:cNvSpPr>
            <a:spLocks noChangeArrowheads="1"/>
          </p:cNvSpPr>
          <p:nvPr/>
        </p:nvSpPr>
        <p:spPr bwMode="auto">
          <a:xfrm>
            <a:off x="609600" y="2362200"/>
            <a:ext cx="2971800" cy="1676400"/>
          </a:xfrm>
          <a:prstGeom prst="ellipse">
            <a:avLst/>
          </a:prstGeom>
          <a:solidFill>
            <a:srgbClr val="FF9900"/>
          </a:solidFill>
          <a:ln w="9525">
            <a:solidFill>
              <a:schemeClr val="tx1"/>
            </a:solidFill>
            <a:round/>
            <a:headEnd/>
            <a:tailEnd/>
          </a:ln>
        </p:spPr>
        <p:txBody>
          <a:bodyPr wrap="none" anchor="ctr"/>
          <a:lstStyle/>
          <a:p>
            <a:pPr algn="ctr" eaLnBrk="1" hangingPunct="1"/>
            <a:r>
              <a:rPr lang="en-US" b="1">
                <a:latin typeface="Calibri" charset="0"/>
                <a:cs typeface="Arial" charset="0"/>
              </a:rPr>
              <a:t>Speeches</a:t>
            </a:r>
          </a:p>
          <a:p>
            <a:pPr algn="ctr" eaLnBrk="1" hangingPunct="1"/>
            <a:r>
              <a:rPr lang="en-US" sz="1800">
                <a:latin typeface="Calibri" charset="0"/>
                <a:cs typeface="Arial" charset="0"/>
              </a:rPr>
              <a:t>Full text</a:t>
            </a:r>
          </a:p>
          <a:p>
            <a:pPr algn="ctr" eaLnBrk="1" hangingPunct="1"/>
            <a:r>
              <a:rPr lang="en-US" sz="1800">
                <a:latin typeface="Calibri" charset="0"/>
                <a:cs typeface="Arial" charset="0"/>
              </a:rPr>
              <a:t>Audio</a:t>
            </a:r>
          </a:p>
          <a:p>
            <a:pPr algn="ctr" eaLnBrk="1" hangingPunct="1"/>
            <a:r>
              <a:rPr lang="en-US" sz="1800">
                <a:latin typeface="Calibri" charset="0"/>
                <a:cs typeface="Arial" charset="0"/>
              </a:rPr>
              <a:t>Video</a:t>
            </a:r>
          </a:p>
        </p:txBody>
      </p:sp>
      <p:sp>
        <p:nvSpPr>
          <p:cNvPr id="18436" name="Oval 5"/>
          <p:cNvSpPr>
            <a:spLocks noChangeArrowheads="1"/>
          </p:cNvSpPr>
          <p:nvPr/>
        </p:nvSpPr>
        <p:spPr bwMode="auto">
          <a:xfrm>
            <a:off x="3124200" y="4343400"/>
            <a:ext cx="3048000" cy="1828800"/>
          </a:xfrm>
          <a:prstGeom prst="ellipse">
            <a:avLst/>
          </a:prstGeom>
          <a:solidFill>
            <a:srgbClr val="FF9900"/>
          </a:solidFill>
          <a:ln w="9525">
            <a:solidFill>
              <a:schemeClr val="tx1"/>
            </a:solidFill>
            <a:round/>
            <a:headEnd/>
            <a:tailEnd/>
          </a:ln>
        </p:spPr>
        <p:txBody>
          <a:bodyPr wrap="none" anchor="ctr"/>
          <a:lstStyle/>
          <a:p>
            <a:pPr algn="ctr" eaLnBrk="1" hangingPunct="1"/>
            <a:r>
              <a:rPr lang="en-US" b="1">
                <a:latin typeface="Calibri" charset="0"/>
                <a:cs typeface="Arial" charset="0"/>
              </a:rPr>
              <a:t>Official Statistics</a:t>
            </a:r>
          </a:p>
          <a:p>
            <a:pPr algn="ctr" eaLnBrk="1" hangingPunct="1"/>
            <a:r>
              <a:rPr lang="en-US" sz="1800">
                <a:latin typeface="Calibri" charset="0"/>
                <a:cs typeface="Arial" charset="0"/>
              </a:rPr>
              <a:t>Census</a:t>
            </a:r>
          </a:p>
          <a:p>
            <a:pPr algn="ctr" eaLnBrk="1" hangingPunct="1"/>
            <a:r>
              <a:rPr lang="en-US" sz="1800">
                <a:latin typeface="Calibri" charset="0"/>
                <a:cs typeface="Arial" charset="0"/>
              </a:rPr>
              <a:t>Surveys </a:t>
            </a:r>
          </a:p>
          <a:p>
            <a:pPr algn="ctr" eaLnBrk="1" hangingPunct="1"/>
            <a:r>
              <a:rPr lang="en-US" sz="1800">
                <a:latin typeface="Calibri" charset="0"/>
                <a:cs typeface="Arial" charset="0"/>
              </a:rPr>
              <a:t>Economic data</a:t>
            </a:r>
          </a:p>
        </p:txBody>
      </p:sp>
      <p:sp>
        <p:nvSpPr>
          <p:cNvPr id="18437" name="Oval 6"/>
          <p:cNvSpPr>
            <a:spLocks noChangeArrowheads="1"/>
          </p:cNvSpPr>
          <p:nvPr/>
        </p:nvSpPr>
        <p:spPr bwMode="auto">
          <a:xfrm>
            <a:off x="5562600" y="2362200"/>
            <a:ext cx="3048000" cy="1752600"/>
          </a:xfrm>
          <a:prstGeom prst="ellipse">
            <a:avLst/>
          </a:prstGeom>
          <a:solidFill>
            <a:srgbClr val="FF9900"/>
          </a:solidFill>
          <a:ln w="9525">
            <a:solidFill>
              <a:schemeClr val="tx1"/>
            </a:solidFill>
            <a:round/>
            <a:headEnd/>
            <a:tailEnd/>
          </a:ln>
        </p:spPr>
        <p:txBody>
          <a:bodyPr wrap="none" anchor="ctr"/>
          <a:lstStyle/>
          <a:p>
            <a:pPr algn="ctr" eaLnBrk="1" hangingPunct="1"/>
            <a:r>
              <a:rPr lang="en-US" b="1">
                <a:latin typeface="Calibri" charset="0"/>
                <a:cs typeface="Arial" charset="0"/>
              </a:rPr>
              <a:t>Reports</a:t>
            </a:r>
          </a:p>
          <a:p>
            <a:pPr algn="ctr" eaLnBrk="1" hangingPunct="1"/>
            <a:r>
              <a:rPr lang="en-US" sz="1800">
                <a:latin typeface="Calibri" charset="0"/>
                <a:cs typeface="Arial" charset="0"/>
              </a:rPr>
              <a:t>Regular Annual Reports</a:t>
            </a:r>
          </a:p>
          <a:p>
            <a:pPr algn="ctr" eaLnBrk="1" hangingPunct="1"/>
            <a:r>
              <a:rPr lang="en-US" sz="1800">
                <a:latin typeface="Calibri" charset="0"/>
                <a:cs typeface="Arial" charset="0"/>
              </a:rPr>
              <a:t>State of the Union</a:t>
            </a:r>
          </a:p>
          <a:p>
            <a:pPr algn="ctr" eaLnBrk="1" hangingPunct="1"/>
            <a:r>
              <a:rPr lang="en-US" sz="1800">
                <a:latin typeface="Calibri" charset="0"/>
                <a:cs typeface="Arial" charset="0"/>
              </a:rPr>
              <a:t>Sector Reports</a:t>
            </a:r>
          </a:p>
          <a:p>
            <a:pPr algn="ctr" eaLnBrk="1" hangingPunct="1"/>
            <a:endParaRPr lang="en-US" sz="2000">
              <a:latin typeface="Calibri" charset="0"/>
              <a:cs typeface="Arial" charset="0"/>
            </a:endParaRPr>
          </a:p>
        </p:txBody>
      </p:sp>
      <p:sp>
        <p:nvSpPr>
          <p:cNvPr id="18438" name="Line 6"/>
          <p:cNvSpPr>
            <a:spLocks noChangeShapeType="1"/>
          </p:cNvSpPr>
          <p:nvPr/>
        </p:nvSpPr>
        <p:spPr bwMode="auto">
          <a:xfrm>
            <a:off x="685800" y="1676400"/>
            <a:ext cx="8001000" cy="0"/>
          </a:xfrm>
          <a:prstGeom prst="line">
            <a:avLst/>
          </a:prstGeom>
          <a:noFill/>
          <a:ln w="9525">
            <a:solidFill>
              <a:srgbClr val="CC55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9" name="Rectangle 2"/>
          <p:cNvSpPr txBox="1">
            <a:spLocks noChangeArrowheads="1"/>
          </p:cNvSpPr>
          <p:nvPr/>
        </p:nvSpPr>
        <p:spPr bwMode="auto">
          <a:xfrm>
            <a:off x="609600" y="1143000"/>
            <a:ext cx="807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r>
              <a:rPr lang="en-US" b="1" dirty="0" smtClean="0">
                <a:latin typeface="Calibri" charset="0"/>
              </a:rPr>
              <a:t>What we capture</a:t>
            </a:r>
            <a:endParaRPr lang="en-US" b="1" dirty="0">
              <a:latin typeface="Calibri" charset="0"/>
            </a:endParaRPr>
          </a:p>
        </p:txBody>
      </p:sp>
      <p:sp>
        <p:nvSpPr>
          <p:cNvPr id="18440" name="Rectangle 10"/>
          <p:cNvSpPr>
            <a:spLocks noChangeArrowheads="1"/>
          </p:cNvSpPr>
          <p:nvPr/>
        </p:nvSpPr>
        <p:spPr bwMode="auto">
          <a:xfrm>
            <a:off x="3657600" y="2514600"/>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t>Born Digital</a:t>
            </a:r>
          </a:p>
        </p:txBody>
      </p:sp>
      <p:sp>
        <p:nvSpPr>
          <p:cNvPr id="18441" name="Text Box 11"/>
          <p:cNvSpPr txBox="1">
            <a:spLocks noChangeArrowheads="1"/>
          </p:cNvSpPr>
          <p:nvPr/>
        </p:nvSpPr>
        <p:spPr bwMode="auto">
          <a:xfrm>
            <a:off x="3429000" y="3810000"/>
            <a:ext cx="25257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b="1">
                <a:latin typeface="Calibri" charset="0"/>
              </a:rPr>
              <a:t>(Website as a digital object)</a:t>
            </a:r>
          </a:p>
        </p:txBody>
      </p:sp>
      <p:sp>
        <p:nvSpPr>
          <p:cNvPr id="18442" name="Text Box 12"/>
          <p:cNvSpPr txBox="1">
            <a:spLocks noChangeArrowheads="1"/>
          </p:cNvSpPr>
          <p:nvPr/>
        </p:nvSpPr>
        <p:spPr bwMode="auto">
          <a:xfrm>
            <a:off x="3962400" y="3276600"/>
            <a:ext cx="1385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b="1">
                <a:latin typeface="Calibri" charset="0"/>
              </a:rPr>
              <a:t>(Social Media)</a:t>
            </a:r>
          </a:p>
        </p:txBody>
      </p:sp>
      <p:sp>
        <p:nvSpPr>
          <p:cNvPr id="18443" name="Rectangle 13"/>
          <p:cNvSpPr>
            <a:spLocks noGrp="1" noChangeArrowheads="1"/>
          </p:cNvSpPr>
          <p:nvPr>
            <p:ph type="title" idx="4294967295"/>
          </p:nvPr>
        </p:nvSpPr>
        <p:spPr>
          <a:xfrm>
            <a:off x="1981200" y="-762000"/>
            <a:ext cx="4114800" cy="609600"/>
          </a:xfrm>
        </p:spPr>
        <p:txBody>
          <a:bodyPr/>
          <a:lstStyle/>
          <a:p>
            <a:r>
              <a:rPr lang="en-US" sz="1600">
                <a:latin typeface="Calibri" charset="0"/>
              </a:rPr>
              <a:t>Latin American government documents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txBox="1">
            <a:spLocks noChangeArrowheads="1"/>
          </p:cNvSpPr>
          <p:nvPr/>
        </p:nvSpPr>
        <p:spPr bwMode="auto">
          <a:xfrm>
            <a:off x="609600" y="990600"/>
            <a:ext cx="807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r>
              <a:rPr lang="en-US" b="1" dirty="0">
                <a:latin typeface="Calibri" charset="0"/>
              </a:rPr>
              <a:t>Ephemeral nature of HRDI &amp; LAGDA target sites</a:t>
            </a:r>
          </a:p>
        </p:txBody>
      </p:sp>
      <p:sp>
        <p:nvSpPr>
          <p:cNvPr id="19459" name="Line 6"/>
          <p:cNvSpPr>
            <a:spLocks noChangeShapeType="1"/>
          </p:cNvSpPr>
          <p:nvPr/>
        </p:nvSpPr>
        <p:spPr bwMode="auto">
          <a:xfrm>
            <a:off x="685800" y="1524000"/>
            <a:ext cx="8001000" cy="0"/>
          </a:xfrm>
          <a:prstGeom prst="line">
            <a:avLst/>
          </a:prstGeom>
          <a:noFill/>
          <a:ln w="9525">
            <a:solidFill>
              <a:srgbClr val="CC55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0" name="Content Placeholder 2"/>
          <p:cNvSpPr txBox="1">
            <a:spLocks/>
          </p:cNvSpPr>
          <p:nvPr/>
        </p:nvSpPr>
        <p:spPr bwMode="auto">
          <a:xfrm>
            <a:off x="685800" y="1066800"/>
            <a:ext cx="7772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defRPr>
            </a:lvl1pPr>
            <a:lvl2pPr marL="342900" indent="-342900">
              <a:defRPr sz="2400">
                <a:solidFill>
                  <a:schemeClr val="tx1"/>
                </a:solidFill>
                <a:latin typeface="Times" charset="0"/>
                <a:ea typeface="ＭＳ Ｐゴシック" charset="0"/>
              </a:defRPr>
            </a:lvl2pPr>
            <a:lvl3pPr marL="800100" indent="-3429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lvl="1" eaLnBrk="1" hangingPunct="1">
              <a:spcBef>
                <a:spcPct val="20000"/>
              </a:spcBef>
            </a:pPr>
            <a:endParaRPr lang="en-US" dirty="0">
              <a:latin typeface="Calibri" charset="0"/>
            </a:endParaRPr>
          </a:p>
          <a:p>
            <a:pPr lvl="1" eaLnBrk="1" hangingPunct="1">
              <a:lnSpc>
                <a:spcPct val="200000"/>
              </a:lnSpc>
              <a:spcBef>
                <a:spcPct val="20000"/>
              </a:spcBef>
              <a:buFontTx/>
              <a:buChar char="•"/>
            </a:pPr>
            <a:r>
              <a:rPr lang="ja-JP" altLang="en-US" dirty="0">
                <a:latin typeface="Calibri" charset="0"/>
              </a:rPr>
              <a:t>“</a:t>
            </a:r>
            <a:r>
              <a:rPr lang="en-US" dirty="0">
                <a:latin typeface="Calibri" charset="0"/>
              </a:rPr>
              <a:t>Coups and earthquakes</a:t>
            </a:r>
            <a:r>
              <a:rPr lang="ja-JP" altLang="en-US" dirty="0">
                <a:latin typeface="Calibri" charset="0"/>
              </a:rPr>
              <a:t>”</a:t>
            </a:r>
            <a:endParaRPr lang="en-US" dirty="0">
              <a:latin typeface="Calibri" charset="0"/>
            </a:endParaRPr>
          </a:p>
          <a:p>
            <a:pPr lvl="1" eaLnBrk="1" hangingPunct="1">
              <a:lnSpc>
                <a:spcPct val="200000"/>
              </a:lnSpc>
              <a:spcBef>
                <a:spcPct val="20000"/>
              </a:spcBef>
              <a:buFontTx/>
              <a:buChar char="•"/>
            </a:pPr>
            <a:r>
              <a:rPr lang="en-US" dirty="0">
                <a:latin typeface="Calibri" charset="0"/>
              </a:rPr>
              <a:t>Ordinary governmental succession</a:t>
            </a:r>
          </a:p>
          <a:p>
            <a:pPr lvl="1" eaLnBrk="1" hangingPunct="1">
              <a:lnSpc>
                <a:spcPct val="200000"/>
              </a:lnSpc>
              <a:spcBef>
                <a:spcPct val="20000"/>
              </a:spcBef>
              <a:buFontTx/>
              <a:buChar char="•"/>
            </a:pPr>
            <a:r>
              <a:rPr lang="en-US" dirty="0">
                <a:latin typeface="Calibri" charset="0"/>
              </a:rPr>
              <a:t>Lack of preservation mandate or infrastructure</a:t>
            </a:r>
          </a:p>
          <a:p>
            <a:pPr lvl="1" eaLnBrk="1" hangingPunct="1">
              <a:lnSpc>
                <a:spcPct val="200000"/>
              </a:lnSpc>
              <a:spcBef>
                <a:spcPct val="20000"/>
              </a:spcBef>
              <a:buFontTx/>
              <a:buChar char="•"/>
            </a:pPr>
            <a:r>
              <a:rPr lang="en-US" dirty="0">
                <a:latin typeface="Calibri" charset="0"/>
              </a:rPr>
              <a:t>Ongoing changes in policy and ideology</a:t>
            </a:r>
          </a:p>
          <a:p>
            <a:pPr lvl="1" eaLnBrk="1" hangingPunct="1">
              <a:lnSpc>
                <a:spcPct val="200000"/>
              </a:lnSpc>
              <a:spcBef>
                <a:spcPct val="20000"/>
              </a:spcBef>
              <a:buFontTx/>
              <a:buChar char="•"/>
            </a:pPr>
            <a:r>
              <a:rPr lang="en-US" dirty="0">
                <a:latin typeface="Calibri" charset="0"/>
              </a:rPr>
              <a:t>HRDI: at-risk nature of the organizations themselves</a:t>
            </a:r>
          </a:p>
          <a:p>
            <a:pPr lvl="1" eaLnBrk="1" hangingPunct="1">
              <a:lnSpc>
                <a:spcPct val="200000"/>
              </a:lnSpc>
              <a:spcBef>
                <a:spcPct val="20000"/>
              </a:spcBef>
              <a:buFontTx/>
              <a:buChar char="•"/>
            </a:pPr>
            <a:r>
              <a:rPr lang="en-US" dirty="0">
                <a:latin typeface="Calibri" charset="0"/>
              </a:rPr>
              <a:t>HRDI: Government censorship and repression</a:t>
            </a:r>
          </a:p>
          <a:p>
            <a:pPr lvl="2" eaLnBrk="1" hangingPunct="1">
              <a:spcBef>
                <a:spcPct val="20000"/>
              </a:spcBef>
            </a:pPr>
            <a:endParaRPr lang="en-US" sz="2000" dirty="0">
              <a:latin typeface="Calibri" charset="0"/>
            </a:endParaRPr>
          </a:p>
          <a:p>
            <a:pPr lvl="2" eaLnBrk="1" hangingPunct="1">
              <a:spcBef>
                <a:spcPct val="20000"/>
              </a:spcBef>
              <a:buFontTx/>
              <a:buChar char="–"/>
            </a:pPr>
            <a:endParaRPr lang="en-US" sz="2000" dirty="0">
              <a:latin typeface="Calibri" charset="0"/>
            </a:endParaRPr>
          </a:p>
        </p:txBody>
      </p:sp>
      <p:sp>
        <p:nvSpPr>
          <p:cNvPr id="19461" name="Rectangle 5"/>
          <p:cNvSpPr>
            <a:spLocks noGrp="1" noChangeArrowheads="1"/>
          </p:cNvSpPr>
          <p:nvPr>
            <p:ph type="title" idx="4294967295"/>
          </p:nvPr>
        </p:nvSpPr>
        <p:spPr>
          <a:xfrm>
            <a:off x="2133600" y="-914400"/>
            <a:ext cx="3429000" cy="762000"/>
          </a:xfrm>
        </p:spPr>
        <p:txBody>
          <a:bodyPr/>
          <a:lstStyle/>
          <a:p>
            <a:r>
              <a:rPr lang="en-US" sz="1600">
                <a:latin typeface="Calibri" charset="0"/>
              </a:rPr>
              <a:t>Ephemeral nature of target sites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609600" y="1371600"/>
            <a:ext cx="807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r>
              <a:rPr lang="en-US" b="1">
                <a:solidFill>
                  <a:schemeClr val="tx2"/>
                </a:solidFill>
                <a:latin typeface="Calibri" charset="0"/>
              </a:rPr>
              <a:t>LAGDA users and how they use it</a:t>
            </a:r>
          </a:p>
        </p:txBody>
      </p:sp>
      <p:sp>
        <p:nvSpPr>
          <p:cNvPr id="20483" name="Line 6"/>
          <p:cNvSpPr>
            <a:spLocks noChangeShapeType="1"/>
          </p:cNvSpPr>
          <p:nvPr/>
        </p:nvSpPr>
        <p:spPr bwMode="auto">
          <a:xfrm>
            <a:off x="685800" y="1905000"/>
            <a:ext cx="8001000" cy="0"/>
          </a:xfrm>
          <a:prstGeom prst="line">
            <a:avLst/>
          </a:prstGeom>
          <a:noFill/>
          <a:ln w="9525">
            <a:solidFill>
              <a:srgbClr val="CC55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4" name="Content Placeholder 2"/>
          <p:cNvSpPr txBox="1">
            <a:spLocks/>
          </p:cNvSpPr>
          <p:nvPr/>
        </p:nvSpPr>
        <p:spPr bwMode="auto">
          <a:xfrm>
            <a:off x="762000" y="14478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defRPr>
            </a:lvl1pPr>
            <a:lvl2pPr marL="342900" indent="-342900">
              <a:defRPr sz="2400">
                <a:solidFill>
                  <a:schemeClr val="tx1"/>
                </a:solidFill>
                <a:latin typeface="Times" charset="0"/>
                <a:ea typeface="ＭＳ Ｐゴシック" charset="0"/>
              </a:defRPr>
            </a:lvl2pPr>
            <a:lvl3pPr marL="800100" indent="-3429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lvl="1" eaLnBrk="1" hangingPunct="1">
              <a:spcBef>
                <a:spcPct val="20000"/>
              </a:spcBef>
            </a:pPr>
            <a:endParaRPr lang="en-US" dirty="0" smtClean="0">
              <a:latin typeface="Calibri" charset="0"/>
            </a:endParaRPr>
          </a:p>
          <a:p>
            <a:pPr lvl="1" eaLnBrk="1" hangingPunct="1">
              <a:lnSpc>
                <a:spcPct val="200000"/>
              </a:lnSpc>
              <a:spcBef>
                <a:spcPct val="20000"/>
              </a:spcBef>
              <a:buFontTx/>
              <a:buChar char="•"/>
            </a:pPr>
            <a:r>
              <a:rPr lang="en-US" dirty="0">
                <a:latin typeface="Calibri" charset="0"/>
              </a:rPr>
              <a:t>Professors: research in political science</a:t>
            </a:r>
          </a:p>
          <a:p>
            <a:pPr lvl="1" eaLnBrk="1" hangingPunct="1">
              <a:lnSpc>
                <a:spcPct val="200000"/>
              </a:lnSpc>
              <a:spcBef>
                <a:spcPct val="20000"/>
              </a:spcBef>
              <a:buFontTx/>
              <a:buChar char="•"/>
            </a:pPr>
            <a:r>
              <a:rPr lang="en-US" dirty="0" smtClean="0">
                <a:latin typeface="Calibri" charset="0"/>
              </a:rPr>
              <a:t>Students</a:t>
            </a:r>
            <a:r>
              <a:rPr lang="en-US" dirty="0">
                <a:latin typeface="Calibri" charset="0"/>
              </a:rPr>
              <a:t>: classroom assignments &amp; research projects</a:t>
            </a:r>
          </a:p>
          <a:p>
            <a:pPr lvl="1" eaLnBrk="1" hangingPunct="1">
              <a:lnSpc>
                <a:spcPct val="200000"/>
              </a:lnSpc>
              <a:spcBef>
                <a:spcPct val="20000"/>
              </a:spcBef>
              <a:buFontTx/>
              <a:buChar char="•"/>
            </a:pPr>
            <a:r>
              <a:rPr lang="en-US" dirty="0">
                <a:latin typeface="Calibri" charset="0"/>
              </a:rPr>
              <a:t>Comparative and cross-national research</a:t>
            </a:r>
          </a:p>
          <a:p>
            <a:pPr lvl="1" eaLnBrk="1" hangingPunct="1">
              <a:lnSpc>
                <a:spcPct val="200000"/>
              </a:lnSpc>
              <a:spcBef>
                <a:spcPct val="20000"/>
              </a:spcBef>
              <a:buFontTx/>
              <a:buChar char="•"/>
            </a:pPr>
            <a:r>
              <a:rPr lang="en-US" dirty="0">
                <a:latin typeface="Calibri" charset="0"/>
              </a:rPr>
              <a:t>Original owners/publishers of the content</a:t>
            </a:r>
          </a:p>
          <a:p>
            <a:pPr lvl="1" eaLnBrk="1" hangingPunct="1">
              <a:lnSpc>
                <a:spcPct val="200000"/>
              </a:lnSpc>
              <a:spcBef>
                <a:spcPct val="20000"/>
              </a:spcBef>
              <a:buFontTx/>
              <a:buChar char="•"/>
            </a:pPr>
            <a:r>
              <a:rPr lang="en-US" dirty="0">
                <a:latin typeface="Calibri" charset="0"/>
              </a:rPr>
              <a:t>Safeguarding national patrimony</a:t>
            </a:r>
          </a:p>
          <a:p>
            <a:pPr lvl="2" eaLnBrk="1" hangingPunct="1">
              <a:spcBef>
                <a:spcPct val="20000"/>
              </a:spcBef>
            </a:pPr>
            <a:endParaRPr lang="en-US" sz="2000" dirty="0">
              <a:latin typeface="Calibri" charset="0"/>
            </a:endParaRPr>
          </a:p>
          <a:p>
            <a:pPr lvl="2" eaLnBrk="1" hangingPunct="1">
              <a:spcBef>
                <a:spcPct val="20000"/>
              </a:spcBef>
              <a:buFontTx/>
              <a:buChar char="–"/>
            </a:pPr>
            <a:endParaRPr lang="en-US" sz="2000" dirty="0">
              <a:latin typeface="Calibri" charset="0"/>
            </a:endParaRPr>
          </a:p>
        </p:txBody>
      </p:sp>
      <p:sp>
        <p:nvSpPr>
          <p:cNvPr id="20485" name="Rectangle 5"/>
          <p:cNvSpPr>
            <a:spLocks noGrp="1" noChangeArrowheads="1"/>
          </p:cNvSpPr>
          <p:nvPr>
            <p:ph type="title" idx="4294967295"/>
          </p:nvPr>
        </p:nvSpPr>
        <p:spPr>
          <a:xfrm>
            <a:off x="2133600" y="-914400"/>
            <a:ext cx="3429000" cy="762000"/>
          </a:xfrm>
        </p:spPr>
        <p:txBody>
          <a:bodyPr/>
          <a:lstStyle/>
          <a:p>
            <a:r>
              <a:rPr lang="en-US" sz="1600">
                <a:latin typeface="Calibri" charset="0"/>
              </a:rPr>
              <a:t>LAGDA users and how they use it</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ChangeArrowheads="1"/>
          </p:cNvSpPr>
          <p:nvPr/>
        </p:nvSpPr>
        <p:spPr bwMode="auto">
          <a:xfrm>
            <a:off x="609600" y="914400"/>
            <a:ext cx="807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r>
              <a:rPr lang="en-US" b="1" dirty="0">
                <a:solidFill>
                  <a:schemeClr val="tx2"/>
                </a:solidFill>
                <a:latin typeface="Calibri" charset="0"/>
              </a:rPr>
              <a:t>HRDI users and how they use it</a:t>
            </a:r>
          </a:p>
        </p:txBody>
      </p:sp>
      <p:sp>
        <p:nvSpPr>
          <p:cNvPr id="21507" name="Line 6"/>
          <p:cNvSpPr>
            <a:spLocks noChangeShapeType="1"/>
          </p:cNvSpPr>
          <p:nvPr/>
        </p:nvSpPr>
        <p:spPr bwMode="auto">
          <a:xfrm>
            <a:off x="685800" y="1447800"/>
            <a:ext cx="8001000" cy="0"/>
          </a:xfrm>
          <a:prstGeom prst="line">
            <a:avLst/>
          </a:prstGeom>
          <a:noFill/>
          <a:ln w="9525">
            <a:solidFill>
              <a:srgbClr val="CC55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8" name="Content Placeholder 2"/>
          <p:cNvSpPr txBox="1">
            <a:spLocks/>
          </p:cNvSpPr>
          <p:nvPr/>
        </p:nvSpPr>
        <p:spPr bwMode="auto">
          <a:xfrm>
            <a:off x="762000" y="1371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defRPr>
            </a:lvl1pPr>
            <a:lvl2pPr marL="342900" indent="-342900">
              <a:defRPr sz="2400">
                <a:solidFill>
                  <a:schemeClr val="tx1"/>
                </a:solidFill>
                <a:latin typeface="Times" charset="0"/>
                <a:ea typeface="ＭＳ Ｐゴシック" charset="0"/>
              </a:defRPr>
            </a:lvl2pPr>
            <a:lvl3pPr marL="800100" indent="-3429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lvl="1" eaLnBrk="1" hangingPunct="1">
              <a:lnSpc>
                <a:spcPct val="200000"/>
              </a:lnSpc>
              <a:spcBef>
                <a:spcPct val="20000"/>
              </a:spcBef>
              <a:buFontTx/>
              <a:buChar char="•"/>
            </a:pPr>
            <a:r>
              <a:rPr lang="en-US" dirty="0">
                <a:latin typeface="Calibri" charset="0"/>
              </a:rPr>
              <a:t>Broadly: Memorialization, scholarship, &amp; justice</a:t>
            </a:r>
          </a:p>
          <a:p>
            <a:pPr lvl="1" eaLnBrk="1" hangingPunct="1">
              <a:lnSpc>
                <a:spcPct val="200000"/>
              </a:lnSpc>
              <a:spcBef>
                <a:spcPct val="20000"/>
              </a:spcBef>
              <a:buFontTx/>
              <a:buChar char="•"/>
            </a:pPr>
            <a:r>
              <a:rPr lang="en-US" dirty="0">
                <a:latin typeface="Calibri" charset="0"/>
              </a:rPr>
              <a:t>Human rights activists &amp; advocacy organizations</a:t>
            </a:r>
          </a:p>
          <a:p>
            <a:pPr lvl="1" eaLnBrk="1" hangingPunct="1">
              <a:lnSpc>
                <a:spcPct val="200000"/>
              </a:lnSpc>
              <a:spcBef>
                <a:spcPct val="20000"/>
              </a:spcBef>
              <a:buFontTx/>
              <a:buChar char="•"/>
            </a:pPr>
            <a:r>
              <a:rPr lang="en-US" dirty="0">
                <a:latin typeface="Calibri" charset="0"/>
              </a:rPr>
              <a:t>Legal community</a:t>
            </a:r>
          </a:p>
          <a:p>
            <a:pPr lvl="1" eaLnBrk="1" hangingPunct="1">
              <a:lnSpc>
                <a:spcPct val="200000"/>
              </a:lnSpc>
              <a:spcBef>
                <a:spcPct val="20000"/>
              </a:spcBef>
              <a:buFontTx/>
              <a:buChar char="•"/>
            </a:pPr>
            <a:r>
              <a:rPr lang="en-US" dirty="0">
                <a:latin typeface="Calibri" charset="0"/>
              </a:rPr>
              <a:t>University scholars and students</a:t>
            </a:r>
          </a:p>
          <a:p>
            <a:pPr lvl="1" eaLnBrk="1" hangingPunct="1">
              <a:lnSpc>
                <a:spcPct val="200000"/>
              </a:lnSpc>
              <a:spcBef>
                <a:spcPct val="20000"/>
              </a:spcBef>
              <a:buFontTx/>
              <a:buChar char="•"/>
            </a:pPr>
            <a:r>
              <a:rPr lang="en-US" dirty="0">
                <a:latin typeface="Calibri" charset="0"/>
              </a:rPr>
              <a:t>Survivors of human rights violations &amp; family members</a:t>
            </a:r>
          </a:p>
          <a:p>
            <a:pPr lvl="1" eaLnBrk="1" hangingPunct="1">
              <a:lnSpc>
                <a:spcPct val="200000"/>
              </a:lnSpc>
              <a:spcBef>
                <a:spcPct val="20000"/>
              </a:spcBef>
              <a:buFontTx/>
              <a:buChar char="•"/>
            </a:pPr>
            <a:r>
              <a:rPr lang="en-US" dirty="0">
                <a:latin typeface="Calibri" charset="0"/>
              </a:rPr>
              <a:t>Safeguarding national patrimony</a:t>
            </a:r>
          </a:p>
          <a:p>
            <a:pPr lvl="2" eaLnBrk="1" hangingPunct="1">
              <a:spcBef>
                <a:spcPct val="20000"/>
              </a:spcBef>
            </a:pPr>
            <a:endParaRPr lang="en-US" sz="2000" dirty="0">
              <a:latin typeface="Calibri" charset="0"/>
            </a:endParaRPr>
          </a:p>
          <a:p>
            <a:pPr lvl="2" eaLnBrk="1" hangingPunct="1">
              <a:spcBef>
                <a:spcPct val="20000"/>
              </a:spcBef>
              <a:buFontTx/>
              <a:buChar char="–"/>
            </a:pPr>
            <a:endParaRPr lang="en-US" sz="2000" dirty="0">
              <a:latin typeface="Calibri" charset="0"/>
            </a:endParaRPr>
          </a:p>
        </p:txBody>
      </p:sp>
      <p:sp>
        <p:nvSpPr>
          <p:cNvPr id="21509" name="Rectangle 5"/>
          <p:cNvSpPr>
            <a:spLocks noGrp="1" noChangeArrowheads="1"/>
          </p:cNvSpPr>
          <p:nvPr>
            <p:ph type="title" idx="4294967295"/>
          </p:nvPr>
        </p:nvSpPr>
        <p:spPr>
          <a:xfrm>
            <a:off x="2133600" y="-914400"/>
            <a:ext cx="3429000" cy="762000"/>
          </a:xfrm>
        </p:spPr>
        <p:txBody>
          <a:bodyPr/>
          <a:lstStyle/>
          <a:p>
            <a:r>
              <a:rPr lang="en-US" sz="1600">
                <a:latin typeface="Calibri" charset="0"/>
              </a:rPr>
              <a:t>HRDI users and how they use it</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txBox="1">
            <a:spLocks noChangeArrowheads="1"/>
          </p:cNvSpPr>
          <p:nvPr/>
        </p:nvSpPr>
        <p:spPr bwMode="auto">
          <a:xfrm>
            <a:off x="609600" y="990600"/>
            <a:ext cx="807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r>
              <a:rPr lang="en-US" b="1" dirty="0">
                <a:solidFill>
                  <a:schemeClr val="tx2"/>
                </a:solidFill>
                <a:latin typeface="Calibri" charset="0"/>
              </a:rPr>
              <a:t>Topic modeling for improved search and discovery</a:t>
            </a:r>
          </a:p>
        </p:txBody>
      </p:sp>
      <p:sp>
        <p:nvSpPr>
          <p:cNvPr id="22531" name="Line 6"/>
          <p:cNvSpPr>
            <a:spLocks noChangeShapeType="1"/>
          </p:cNvSpPr>
          <p:nvPr/>
        </p:nvSpPr>
        <p:spPr bwMode="auto">
          <a:xfrm>
            <a:off x="685800" y="1600200"/>
            <a:ext cx="8001000" cy="0"/>
          </a:xfrm>
          <a:prstGeom prst="line">
            <a:avLst/>
          </a:prstGeom>
          <a:noFill/>
          <a:ln w="9525">
            <a:solidFill>
              <a:srgbClr val="CC55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2" name="Content Placeholder 2"/>
          <p:cNvSpPr txBox="1">
            <a:spLocks/>
          </p:cNvSpPr>
          <p:nvPr/>
        </p:nvSpPr>
        <p:spPr bwMode="auto">
          <a:xfrm>
            <a:off x="685800" y="19050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defRPr>
            </a:lvl1pPr>
            <a:lvl2pPr marL="342900" indent="-342900">
              <a:defRPr sz="2400">
                <a:solidFill>
                  <a:schemeClr val="tx1"/>
                </a:solidFill>
                <a:latin typeface="Times" charset="0"/>
                <a:ea typeface="ＭＳ Ｐゴシック" charset="0"/>
              </a:defRPr>
            </a:lvl2pPr>
            <a:lvl3pPr marL="800100" indent="-3429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lvl="1" eaLnBrk="1" hangingPunct="1">
              <a:lnSpc>
                <a:spcPct val="120000"/>
              </a:lnSpc>
              <a:spcBef>
                <a:spcPts val="1176"/>
              </a:spcBef>
              <a:buFontTx/>
              <a:buChar char="•"/>
            </a:pPr>
            <a:r>
              <a:rPr lang="en-US" dirty="0">
                <a:latin typeface="Calibri" charset="0"/>
              </a:rPr>
              <a:t>When traditional search and browse </a:t>
            </a:r>
            <a:r>
              <a:rPr lang="en-US" dirty="0" smtClean="0">
                <a:latin typeface="Calibri" charset="0"/>
              </a:rPr>
              <a:t>isn’t </a:t>
            </a:r>
            <a:r>
              <a:rPr lang="en-US" dirty="0">
                <a:latin typeface="Calibri" charset="0"/>
              </a:rPr>
              <a:t>enough</a:t>
            </a:r>
          </a:p>
          <a:p>
            <a:pPr lvl="1" eaLnBrk="1" hangingPunct="1">
              <a:spcBef>
                <a:spcPts val="1176"/>
              </a:spcBef>
              <a:buFontTx/>
              <a:buChar char="•"/>
            </a:pPr>
            <a:r>
              <a:rPr lang="en-US" dirty="0">
                <a:latin typeface="Calibri" charset="0"/>
              </a:rPr>
              <a:t>Enables users to interrogate the archive with new types of research questions</a:t>
            </a:r>
          </a:p>
          <a:p>
            <a:pPr lvl="1" eaLnBrk="1" hangingPunct="1">
              <a:spcBef>
                <a:spcPts val="1176"/>
              </a:spcBef>
              <a:buFontTx/>
              <a:buChar char="•"/>
            </a:pPr>
            <a:r>
              <a:rPr lang="en-US" dirty="0">
                <a:latin typeface="Calibri" charset="0"/>
              </a:rPr>
              <a:t>Can be applied to any type of large-scale collection of digital </a:t>
            </a:r>
            <a:r>
              <a:rPr lang="en-US" dirty="0" smtClean="0">
                <a:latin typeface="Calibri" charset="0"/>
              </a:rPr>
              <a:t>objects</a:t>
            </a:r>
          </a:p>
          <a:p>
            <a:pPr lvl="1" eaLnBrk="1" hangingPunct="1">
              <a:spcBef>
                <a:spcPts val="1176"/>
              </a:spcBef>
              <a:buFontTx/>
              <a:buChar char="•"/>
            </a:pPr>
            <a:r>
              <a:rPr lang="en-US" dirty="0" smtClean="0">
                <a:latin typeface="Calibri" charset="0"/>
              </a:rPr>
              <a:t>Topic model construction combines </a:t>
            </a:r>
            <a:r>
              <a:rPr lang="en-US" dirty="0">
                <a:latin typeface="Calibri" charset="0"/>
              </a:rPr>
              <a:t>machine learning and algorithms with validation by subject matter experts</a:t>
            </a:r>
          </a:p>
          <a:p>
            <a:pPr lvl="1" eaLnBrk="1" hangingPunct="1">
              <a:spcBef>
                <a:spcPts val="1176"/>
              </a:spcBef>
              <a:buFontTx/>
              <a:buChar char="•"/>
            </a:pPr>
            <a:r>
              <a:rPr lang="en-US" dirty="0">
                <a:latin typeface="Calibri" charset="0"/>
              </a:rPr>
              <a:t>Using tag clouds for now, but could move up to more advanced data visualization </a:t>
            </a:r>
            <a:r>
              <a:rPr lang="en-US" dirty="0" smtClean="0">
                <a:latin typeface="Calibri" charset="0"/>
              </a:rPr>
              <a:t>techniques</a:t>
            </a:r>
            <a:endParaRPr lang="en-US" dirty="0">
              <a:latin typeface="Calibri" charset="0"/>
            </a:endParaRPr>
          </a:p>
          <a:p>
            <a:pPr lvl="2" eaLnBrk="1" hangingPunct="1">
              <a:spcBef>
                <a:spcPct val="20000"/>
              </a:spcBef>
            </a:pPr>
            <a:endParaRPr lang="en-US" sz="2000" dirty="0">
              <a:latin typeface="Calibri" charset="0"/>
            </a:endParaRPr>
          </a:p>
          <a:p>
            <a:pPr lvl="2" eaLnBrk="1" hangingPunct="1">
              <a:spcBef>
                <a:spcPct val="20000"/>
              </a:spcBef>
              <a:buFontTx/>
              <a:buChar char="–"/>
            </a:pPr>
            <a:endParaRPr lang="en-US" sz="2000" dirty="0">
              <a:latin typeface="Calibri" charset="0"/>
            </a:endParaRPr>
          </a:p>
        </p:txBody>
      </p:sp>
      <p:sp>
        <p:nvSpPr>
          <p:cNvPr id="22533" name="Rectangle 5"/>
          <p:cNvSpPr>
            <a:spLocks noGrp="1" noChangeArrowheads="1"/>
          </p:cNvSpPr>
          <p:nvPr>
            <p:ph type="title" idx="4294967295"/>
          </p:nvPr>
        </p:nvSpPr>
        <p:spPr>
          <a:xfrm>
            <a:off x="2133600" y="-914400"/>
            <a:ext cx="3429000" cy="762000"/>
          </a:xfrm>
        </p:spPr>
        <p:txBody>
          <a:bodyPr/>
          <a:lstStyle/>
          <a:p>
            <a:r>
              <a:rPr lang="en-US" sz="1600">
                <a:latin typeface="Calibri" charset="0"/>
              </a:rPr>
              <a:t>Topic modeling</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txBox="1">
            <a:spLocks noChangeArrowheads="1"/>
          </p:cNvSpPr>
          <p:nvPr/>
        </p:nvSpPr>
        <p:spPr bwMode="auto">
          <a:xfrm>
            <a:off x="609600" y="762000"/>
            <a:ext cx="807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r>
              <a:rPr lang="en-US" b="1">
                <a:solidFill>
                  <a:schemeClr val="tx2"/>
                </a:solidFill>
                <a:latin typeface="Calibri" charset="0"/>
              </a:rPr>
              <a:t>Topic modeling user interface step one</a:t>
            </a:r>
          </a:p>
        </p:txBody>
      </p:sp>
      <p:sp>
        <p:nvSpPr>
          <p:cNvPr id="23555" name="Line 6"/>
          <p:cNvSpPr>
            <a:spLocks noChangeShapeType="1"/>
          </p:cNvSpPr>
          <p:nvPr/>
        </p:nvSpPr>
        <p:spPr bwMode="auto">
          <a:xfrm>
            <a:off x="685800" y="1295400"/>
            <a:ext cx="8001000" cy="0"/>
          </a:xfrm>
          <a:prstGeom prst="line">
            <a:avLst/>
          </a:prstGeom>
          <a:noFill/>
          <a:ln w="9525">
            <a:solidFill>
              <a:srgbClr val="CC55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3556" name="Picture 3" descr="Step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660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tep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6294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txBox="1">
            <a:spLocks noChangeArrowheads="1"/>
          </p:cNvSpPr>
          <p:nvPr/>
        </p:nvSpPr>
        <p:spPr bwMode="auto">
          <a:xfrm>
            <a:off x="609600" y="762000"/>
            <a:ext cx="807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r>
              <a:rPr lang="en-US" b="1">
                <a:solidFill>
                  <a:schemeClr val="tx2"/>
                </a:solidFill>
                <a:latin typeface="Calibri" charset="0"/>
              </a:rPr>
              <a:t>Topic modeling user interface step two</a:t>
            </a:r>
          </a:p>
        </p:txBody>
      </p:sp>
      <p:sp>
        <p:nvSpPr>
          <p:cNvPr id="24580" name="Line 6"/>
          <p:cNvSpPr>
            <a:spLocks noChangeShapeType="1"/>
          </p:cNvSpPr>
          <p:nvPr/>
        </p:nvSpPr>
        <p:spPr bwMode="auto">
          <a:xfrm>
            <a:off x="685800" y="1295400"/>
            <a:ext cx="8001000" cy="0"/>
          </a:xfrm>
          <a:prstGeom prst="line">
            <a:avLst/>
          </a:prstGeom>
          <a:noFill/>
          <a:ln w="9525">
            <a:solidFill>
              <a:srgbClr val="CC55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astyislandhawaii.com/images12/inspire2012/cat_and_dog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2971800" y="969963"/>
            <a:ext cx="3733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b="1">
                <a:latin typeface="Calibri" charset="0"/>
              </a:rPr>
              <a:t>Lagda     &amp;       Hrdi</a:t>
            </a:r>
            <a:r>
              <a:rPr lang="en-US" sz="3200">
                <a:latin typeface="Calibri" charset="0"/>
              </a:rPr>
              <a:t>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txBox="1">
            <a:spLocks noChangeArrowheads="1"/>
          </p:cNvSpPr>
          <p:nvPr/>
        </p:nvSpPr>
        <p:spPr bwMode="auto">
          <a:xfrm>
            <a:off x="609600" y="762000"/>
            <a:ext cx="807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r>
              <a:rPr lang="en-US" b="1">
                <a:solidFill>
                  <a:schemeClr val="tx2"/>
                </a:solidFill>
                <a:latin typeface="Calibri" charset="0"/>
              </a:rPr>
              <a:t>Topic modeling user interface step three</a:t>
            </a:r>
          </a:p>
        </p:txBody>
      </p:sp>
      <p:sp>
        <p:nvSpPr>
          <p:cNvPr id="25603" name="Line 6"/>
          <p:cNvSpPr>
            <a:spLocks noChangeShapeType="1"/>
          </p:cNvSpPr>
          <p:nvPr/>
        </p:nvSpPr>
        <p:spPr bwMode="auto">
          <a:xfrm>
            <a:off x="685800" y="1295400"/>
            <a:ext cx="8001000" cy="0"/>
          </a:xfrm>
          <a:prstGeom prst="line">
            <a:avLst/>
          </a:prstGeom>
          <a:noFill/>
          <a:ln w="9525">
            <a:solidFill>
              <a:srgbClr val="CC55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5604" name="Picture 2" descr="Step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txBox="1">
            <a:spLocks noChangeArrowheads="1"/>
          </p:cNvSpPr>
          <p:nvPr/>
        </p:nvSpPr>
        <p:spPr bwMode="auto">
          <a:xfrm>
            <a:off x="152400" y="1371600"/>
            <a:ext cx="853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r>
              <a:rPr lang="en-US" b="1">
                <a:latin typeface="Calibri" charset="0"/>
              </a:rPr>
              <a:t>Web archiving at UT Austin: Mainstreaming Special Collections</a:t>
            </a:r>
          </a:p>
        </p:txBody>
      </p:sp>
      <p:sp>
        <p:nvSpPr>
          <p:cNvPr id="26627" name="Line 6"/>
          <p:cNvSpPr>
            <a:spLocks noChangeShapeType="1"/>
          </p:cNvSpPr>
          <p:nvPr/>
        </p:nvSpPr>
        <p:spPr bwMode="auto">
          <a:xfrm>
            <a:off x="685800" y="1905000"/>
            <a:ext cx="8001000" cy="0"/>
          </a:xfrm>
          <a:prstGeom prst="line">
            <a:avLst/>
          </a:prstGeom>
          <a:noFill/>
          <a:ln w="9525">
            <a:solidFill>
              <a:srgbClr val="CC55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28" name="Content Placeholder 2"/>
          <p:cNvSpPr txBox="1">
            <a:spLocks/>
          </p:cNvSpPr>
          <p:nvPr/>
        </p:nvSpPr>
        <p:spPr bwMode="auto">
          <a:xfrm>
            <a:off x="762000" y="22860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defRPr>
            </a:lvl1pPr>
            <a:lvl2pPr marL="342900" indent="-342900">
              <a:defRPr sz="2400">
                <a:solidFill>
                  <a:schemeClr val="tx1"/>
                </a:solidFill>
                <a:latin typeface="Times" charset="0"/>
                <a:ea typeface="ＭＳ Ｐゴシック" charset="0"/>
              </a:defRPr>
            </a:lvl2pPr>
            <a:lvl3pPr marL="800100" indent="-3429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lvl="1" eaLnBrk="1" hangingPunct="1">
              <a:lnSpc>
                <a:spcPct val="150000"/>
              </a:lnSpc>
              <a:spcBef>
                <a:spcPts val="1776"/>
              </a:spcBef>
              <a:buFontTx/>
              <a:buChar char="•"/>
            </a:pPr>
            <a:r>
              <a:rPr lang="en-US" dirty="0">
                <a:latin typeface="Calibri" charset="0"/>
              </a:rPr>
              <a:t>Transformation of special collections</a:t>
            </a:r>
          </a:p>
          <a:p>
            <a:pPr lvl="1" eaLnBrk="1" hangingPunct="1">
              <a:lnSpc>
                <a:spcPct val="150000"/>
              </a:lnSpc>
              <a:spcBef>
                <a:spcPts val="1776"/>
              </a:spcBef>
              <a:buFontTx/>
              <a:buChar char="•"/>
            </a:pPr>
            <a:r>
              <a:rPr lang="en-US" dirty="0">
                <a:latin typeface="Calibri" charset="0"/>
              </a:rPr>
              <a:t>Redefining the role and identity of the research library</a:t>
            </a:r>
          </a:p>
          <a:p>
            <a:pPr lvl="1" eaLnBrk="1" hangingPunct="1">
              <a:spcBef>
                <a:spcPts val="1776"/>
              </a:spcBef>
              <a:buFontTx/>
              <a:buChar char="•"/>
            </a:pPr>
            <a:r>
              <a:rPr lang="en-US" dirty="0">
                <a:latin typeface="Calibri" charset="0"/>
              </a:rPr>
              <a:t>More integrally connect the library to teaching, scholarship, and to 21</a:t>
            </a:r>
            <a:r>
              <a:rPr lang="en-US" baseline="30000" dirty="0">
                <a:latin typeface="Calibri" charset="0"/>
              </a:rPr>
              <a:t>st</a:t>
            </a:r>
            <a:r>
              <a:rPr lang="en-US" dirty="0">
                <a:latin typeface="Calibri" charset="0"/>
              </a:rPr>
              <a:t> century learners</a:t>
            </a:r>
          </a:p>
          <a:p>
            <a:pPr lvl="1" eaLnBrk="1" hangingPunct="1">
              <a:spcBef>
                <a:spcPts val="1776"/>
              </a:spcBef>
              <a:buFontTx/>
              <a:buChar char="•"/>
            </a:pPr>
            <a:r>
              <a:rPr lang="en-US" dirty="0">
                <a:latin typeface="Calibri" charset="0"/>
              </a:rPr>
              <a:t>Explicit recognition of Human Rights and Latin American Studies as priorities</a:t>
            </a:r>
            <a:endParaRPr lang="en-US" sz="2000" dirty="0">
              <a:latin typeface="Calibri" charset="0"/>
            </a:endParaRPr>
          </a:p>
          <a:p>
            <a:pPr lvl="2" eaLnBrk="1" hangingPunct="1">
              <a:spcBef>
                <a:spcPct val="20000"/>
              </a:spcBef>
              <a:buFontTx/>
              <a:buChar char="–"/>
            </a:pPr>
            <a:endParaRPr lang="en-US" sz="2000" dirty="0">
              <a:latin typeface="Calibri" charset="0"/>
            </a:endParaRPr>
          </a:p>
        </p:txBody>
      </p:sp>
      <p:sp>
        <p:nvSpPr>
          <p:cNvPr id="26629" name="Rectangle 12"/>
          <p:cNvSpPr>
            <a:spLocks noGrp="1" noChangeArrowheads="1"/>
          </p:cNvSpPr>
          <p:nvPr>
            <p:ph type="title" idx="4294967295"/>
          </p:nvPr>
        </p:nvSpPr>
        <p:spPr>
          <a:xfrm>
            <a:off x="2209800" y="-838200"/>
            <a:ext cx="3657600" cy="609600"/>
          </a:xfrm>
        </p:spPr>
        <p:txBody>
          <a:bodyPr/>
          <a:lstStyle/>
          <a:p>
            <a:r>
              <a:rPr lang="en-US" sz="1600">
                <a:latin typeface="Calibri" charset="0"/>
              </a:rPr>
              <a:t>Mainstreaming special collections 1</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txBox="1">
            <a:spLocks noChangeArrowheads="1"/>
          </p:cNvSpPr>
          <p:nvPr/>
        </p:nvSpPr>
        <p:spPr bwMode="auto">
          <a:xfrm>
            <a:off x="152400" y="1295400"/>
            <a:ext cx="853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r>
              <a:rPr lang="en-US" b="1">
                <a:latin typeface="Calibri" charset="0"/>
              </a:rPr>
              <a:t>Web archiving at UT Austin: Mainstreaming Special Collections</a:t>
            </a:r>
          </a:p>
        </p:txBody>
      </p:sp>
      <p:sp>
        <p:nvSpPr>
          <p:cNvPr id="27651" name="Line 6"/>
          <p:cNvSpPr>
            <a:spLocks noChangeShapeType="1"/>
          </p:cNvSpPr>
          <p:nvPr/>
        </p:nvSpPr>
        <p:spPr bwMode="auto">
          <a:xfrm>
            <a:off x="685800" y="1905000"/>
            <a:ext cx="8001000" cy="0"/>
          </a:xfrm>
          <a:prstGeom prst="line">
            <a:avLst/>
          </a:prstGeom>
          <a:noFill/>
          <a:ln w="9525">
            <a:solidFill>
              <a:srgbClr val="CC55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2" name="Content Placeholder 2"/>
          <p:cNvSpPr txBox="1">
            <a:spLocks/>
          </p:cNvSpPr>
          <p:nvPr/>
        </p:nvSpPr>
        <p:spPr bwMode="auto">
          <a:xfrm>
            <a:off x="762000" y="22098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defRPr>
            </a:lvl1pPr>
            <a:lvl2pPr marL="342900" indent="-34290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lvl="1" eaLnBrk="1" hangingPunct="1">
              <a:lnSpc>
                <a:spcPct val="140000"/>
              </a:lnSpc>
              <a:spcBef>
                <a:spcPts val="1176"/>
              </a:spcBef>
              <a:buFontTx/>
              <a:buChar char="•"/>
            </a:pPr>
            <a:r>
              <a:rPr lang="en-US" dirty="0">
                <a:latin typeface="Calibri" charset="0"/>
              </a:rPr>
              <a:t>F</a:t>
            </a:r>
            <a:r>
              <a:rPr lang="en-US" dirty="0" smtClean="0">
                <a:latin typeface="Calibri" charset="0"/>
              </a:rPr>
              <a:t>ocus </a:t>
            </a:r>
            <a:r>
              <a:rPr lang="en-US" dirty="0">
                <a:latin typeface="Calibri" charset="0"/>
              </a:rPr>
              <a:t>on born digital and non-custodial archiving</a:t>
            </a:r>
          </a:p>
          <a:p>
            <a:pPr lvl="1" eaLnBrk="1" hangingPunct="1">
              <a:lnSpc>
                <a:spcPct val="140000"/>
              </a:lnSpc>
              <a:spcBef>
                <a:spcPts val="1176"/>
              </a:spcBef>
              <a:buFontTx/>
              <a:buChar char="•"/>
            </a:pPr>
            <a:r>
              <a:rPr lang="en-US" dirty="0">
                <a:latin typeface="Calibri" charset="0"/>
              </a:rPr>
              <a:t>New forms of digital scholarship </a:t>
            </a:r>
            <a:r>
              <a:rPr lang="en-US" dirty="0" smtClean="0">
                <a:latin typeface="Calibri" charset="0"/>
              </a:rPr>
              <a:t>emerge </a:t>
            </a:r>
            <a:r>
              <a:rPr lang="en-US" dirty="0">
                <a:latin typeface="Calibri" charset="0"/>
              </a:rPr>
              <a:t>as technology and content meet in special collections</a:t>
            </a:r>
          </a:p>
          <a:p>
            <a:pPr lvl="1" eaLnBrk="1" hangingPunct="1">
              <a:lnSpc>
                <a:spcPct val="140000"/>
              </a:lnSpc>
              <a:spcBef>
                <a:spcPts val="1176"/>
              </a:spcBef>
              <a:buFontTx/>
              <a:buChar char="•"/>
            </a:pPr>
            <a:r>
              <a:rPr lang="en-US" dirty="0">
                <a:latin typeface="Calibri" charset="0"/>
              </a:rPr>
              <a:t>B</a:t>
            </a:r>
            <a:r>
              <a:rPr lang="en-US" dirty="0" smtClean="0">
                <a:latin typeface="Calibri" charset="0"/>
              </a:rPr>
              <a:t>ig </a:t>
            </a:r>
            <a:r>
              <a:rPr lang="en-US" dirty="0">
                <a:latin typeface="Calibri" charset="0"/>
              </a:rPr>
              <a:t>data </a:t>
            </a:r>
            <a:r>
              <a:rPr lang="en-US" dirty="0" smtClean="0">
                <a:latin typeface="Calibri" charset="0"/>
              </a:rPr>
              <a:t>increasingly present in humanities/social </a:t>
            </a:r>
            <a:r>
              <a:rPr lang="en-US" dirty="0">
                <a:latin typeface="Calibri" charset="0"/>
              </a:rPr>
              <a:t>sciences</a:t>
            </a:r>
          </a:p>
          <a:p>
            <a:pPr lvl="1" eaLnBrk="1" hangingPunct="1">
              <a:lnSpc>
                <a:spcPct val="140000"/>
              </a:lnSpc>
              <a:spcBef>
                <a:spcPts val="1176"/>
              </a:spcBef>
              <a:buFontTx/>
              <a:buChar char="•"/>
            </a:pPr>
            <a:r>
              <a:rPr lang="en-US" dirty="0">
                <a:latin typeface="Calibri" charset="0"/>
              </a:rPr>
              <a:t>Web archiving, non-custodial archiving, large text </a:t>
            </a:r>
            <a:r>
              <a:rPr lang="en-US" dirty="0" smtClean="0">
                <a:latin typeface="Calibri" charset="0"/>
              </a:rPr>
              <a:t>corpora</a:t>
            </a:r>
          </a:p>
          <a:p>
            <a:pPr lvl="1" eaLnBrk="1" hangingPunct="1">
              <a:lnSpc>
                <a:spcPct val="140000"/>
              </a:lnSpc>
              <a:spcBef>
                <a:spcPts val="1176"/>
              </a:spcBef>
              <a:buFontTx/>
              <a:buChar char="•"/>
            </a:pPr>
            <a:r>
              <a:rPr lang="en-US" dirty="0" smtClean="0">
                <a:latin typeface="Calibri" charset="0"/>
              </a:rPr>
              <a:t>Web </a:t>
            </a:r>
            <a:r>
              <a:rPr lang="en-US" dirty="0">
                <a:latin typeface="Calibri" charset="0"/>
              </a:rPr>
              <a:t>archives as primary source material</a:t>
            </a:r>
            <a:endParaRPr lang="en-US" sz="2000" dirty="0">
              <a:latin typeface="Calibri" charset="0"/>
            </a:endParaRPr>
          </a:p>
        </p:txBody>
      </p:sp>
      <p:sp>
        <p:nvSpPr>
          <p:cNvPr id="27653" name="Rectangle 5"/>
          <p:cNvSpPr>
            <a:spLocks noGrp="1" noChangeArrowheads="1"/>
          </p:cNvSpPr>
          <p:nvPr>
            <p:ph type="title" idx="4294967295"/>
          </p:nvPr>
        </p:nvSpPr>
        <p:spPr>
          <a:xfrm>
            <a:off x="2133600" y="-838200"/>
            <a:ext cx="3657600" cy="609600"/>
          </a:xfrm>
        </p:spPr>
        <p:txBody>
          <a:bodyPr/>
          <a:lstStyle/>
          <a:p>
            <a:r>
              <a:rPr lang="en-US" sz="1600">
                <a:latin typeface="Calibri" charset="0"/>
              </a:rPr>
              <a:t>Mainstreaming special collections 2</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txBox="1">
            <a:spLocks noChangeArrowheads="1"/>
          </p:cNvSpPr>
          <p:nvPr/>
        </p:nvSpPr>
        <p:spPr bwMode="auto">
          <a:xfrm>
            <a:off x="609600" y="1371600"/>
            <a:ext cx="807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r>
              <a:rPr lang="en-US" b="1">
                <a:latin typeface="Calibri" charset="0"/>
              </a:rPr>
              <a:t>Contact</a:t>
            </a:r>
          </a:p>
        </p:txBody>
      </p:sp>
      <p:sp>
        <p:nvSpPr>
          <p:cNvPr id="28675" name="Line 6"/>
          <p:cNvSpPr>
            <a:spLocks noChangeShapeType="1"/>
          </p:cNvSpPr>
          <p:nvPr/>
        </p:nvSpPr>
        <p:spPr bwMode="auto">
          <a:xfrm>
            <a:off x="685800" y="1905000"/>
            <a:ext cx="8001000" cy="0"/>
          </a:xfrm>
          <a:prstGeom prst="line">
            <a:avLst/>
          </a:prstGeom>
          <a:noFill/>
          <a:ln w="9525">
            <a:solidFill>
              <a:srgbClr val="CC55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76" name="Content Placeholder 2"/>
          <p:cNvSpPr txBox="1">
            <a:spLocks/>
          </p:cNvSpPr>
          <p:nvPr/>
        </p:nvSpPr>
        <p:spPr bwMode="auto">
          <a:xfrm>
            <a:off x="6096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defRPr>
            </a:lvl1pPr>
            <a:lvl2pPr marL="342900" indent="-342900">
              <a:defRPr sz="2400">
                <a:solidFill>
                  <a:schemeClr val="tx1"/>
                </a:solidFill>
                <a:latin typeface="Times" charset="0"/>
                <a:ea typeface="ＭＳ Ｐゴシック" charset="0"/>
              </a:defRPr>
            </a:lvl2pPr>
            <a:lvl3pPr marL="800100" indent="-3429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lvl="1" eaLnBrk="1" hangingPunct="1">
              <a:spcBef>
                <a:spcPct val="20000"/>
              </a:spcBef>
            </a:pPr>
            <a:r>
              <a:rPr lang="en-US">
                <a:latin typeface="Calibri" charset="0"/>
              </a:rPr>
              <a:t>	Google: LAGDA		Google: HRDI</a:t>
            </a:r>
          </a:p>
          <a:p>
            <a:pPr lvl="2" eaLnBrk="1" hangingPunct="1">
              <a:spcBef>
                <a:spcPct val="20000"/>
              </a:spcBef>
            </a:pPr>
            <a:endParaRPr lang="en-US">
              <a:latin typeface="Calibri" charset="0"/>
            </a:endParaRPr>
          </a:p>
          <a:p>
            <a:pPr lvl="2" eaLnBrk="1" hangingPunct="1">
              <a:spcBef>
                <a:spcPct val="20000"/>
              </a:spcBef>
            </a:pPr>
            <a:r>
              <a:rPr lang="en-US">
                <a:latin typeface="Calibri" charset="0"/>
              </a:rPr>
              <a:t>Kent Norsworthy</a:t>
            </a:r>
          </a:p>
          <a:p>
            <a:pPr lvl="2" eaLnBrk="1" hangingPunct="1">
              <a:spcBef>
                <a:spcPct val="20000"/>
              </a:spcBef>
            </a:pPr>
            <a:r>
              <a:rPr lang="en-US">
                <a:latin typeface="Calibri" charset="0"/>
                <a:hlinkClick r:id="rId3"/>
              </a:rPr>
              <a:t>k.norsworthy@austin.utexas.edu</a:t>
            </a:r>
            <a:endParaRPr lang="en-US">
              <a:latin typeface="Calibri" charset="0"/>
            </a:endParaRPr>
          </a:p>
          <a:p>
            <a:pPr lvl="2" eaLnBrk="1" hangingPunct="1">
              <a:spcBef>
                <a:spcPct val="20000"/>
              </a:spcBef>
            </a:pPr>
            <a:r>
              <a:rPr lang="en-US">
                <a:latin typeface="Calibri" charset="0"/>
              </a:rPr>
              <a:t>Digital Curation Coordinator</a:t>
            </a:r>
          </a:p>
          <a:p>
            <a:pPr lvl="2" eaLnBrk="1" hangingPunct="1">
              <a:spcBef>
                <a:spcPct val="20000"/>
              </a:spcBef>
            </a:pPr>
            <a:endParaRPr lang="en-US">
              <a:latin typeface="Calibri" charset="0"/>
            </a:endParaRPr>
          </a:p>
          <a:p>
            <a:pPr lvl="2" eaLnBrk="1" hangingPunct="1">
              <a:spcBef>
                <a:spcPct val="20000"/>
              </a:spcBef>
            </a:pPr>
            <a:r>
              <a:rPr lang="en-US">
                <a:latin typeface="Calibri" charset="0"/>
              </a:rPr>
              <a:t>T-Kay Sangwand</a:t>
            </a:r>
          </a:p>
          <a:p>
            <a:pPr lvl="2" eaLnBrk="1" hangingPunct="1">
              <a:spcBef>
                <a:spcPct val="20000"/>
              </a:spcBef>
            </a:pPr>
            <a:r>
              <a:rPr lang="en-US">
                <a:latin typeface="Calibri" charset="0"/>
                <a:hlinkClick r:id="rId4"/>
              </a:rPr>
              <a:t>sangwand@austin.utexas.edu</a:t>
            </a:r>
            <a:r>
              <a:rPr lang="en-US"/>
              <a:t> </a:t>
            </a:r>
            <a:endParaRPr lang="en-US">
              <a:latin typeface="Calibri" charset="0"/>
            </a:endParaRPr>
          </a:p>
          <a:p>
            <a:pPr lvl="2" eaLnBrk="1" hangingPunct="1">
              <a:spcBef>
                <a:spcPct val="20000"/>
              </a:spcBef>
            </a:pPr>
            <a:r>
              <a:rPr lang="en-US">
                <a:latin typeface="Calibri" charset="0"/>
              </a:rPr>
              <a:t>Human Rights Archivist</a:t>
            </a:r>
          </a:p>
          <a:p>
            <a:pPr lvl="1" eaLnBrk="1" hangingPunct="1">
              <a:spcBef>
                <a:spcPct val="20000"/>
              </a:spcBef>
              <a:buFontTx/>
              <a:buChar char="•"/>
            </a:pPr>
            <a:endParaRPr lang="en-US" sz="2000">
              <a:latin typeface="Calibri" charset="0"/>
            </a:endParaRPr>
          </a:p>
          <a:p>
            <a:pPr lvl="1" eaLnBrk="1" hangingPunct="1">
              <a:spcBef>
                <a:spcPct val="20000"/>
              </a:spcBef>
            </a:pPr>
            <a:endParaRPr lang="en-US"/>
          </a:p>
          <a:p>
            <a:pPr lvl="1" eaLnBrk="1" hangingPunct="1">
              <a:spcBef>
                <a:spcPct val="20000"/>
              </a:spcBef>
              <a:buFontTx/>
              <a:buChar char="•"/>
            </a:pPr>
            <a:endParaRPr lang="en-US" sz="2000">
              <a:latin typeface="Calibri" charset="0"/>
            </a:endParaRPr>
          </a:p>
          <a:p>
            <a:pPr lvl="2" eaLnBrk="1" hangingPunct="1">
              <a:spcBef>
                <a:spcPct val="20000"/>
              </a:spcBef>
              <a:buFontTx/>
              <a:buChar char="–"/>
            </a:pPr>
            <a:endParaRPr lang="en-US" sz="2000">
              <a:latin typeface="Calibri" charset="0"/>
            </a:endParaRPr>
          </a:p>
        </p:txBody>
      </p:sp>
      <p:sp>
        <p:nvSpPr>
          <p:cNvPr id="28677" name="Rectangle 6"/>
          <p:cNvSpPr>
            <a:spLocks noGrp="1" noChangeArrowheads="1"/>
          </p:cNvSpPr>
          <p:nvPr>
            <p:ph type="title" idx="4294967295"/>
          </p:nvPr>
        </p:nvSpPr>
        <p:spPr>
          <a:xfrm>
            <a:off x="3048000" y="-762000"/>
            <a:ext cx="1905000" cy="533400"/>
          </a:xfrm>
        </p:spPr>
        <p:txBody>
          <a:bodyPr/>
          <a:lstStyle/>
          <a:p>
            <a:r>
              <a:rPr lang="en-US" sz="1600">
                <a:latin typeface="Calibri" charset="0"/>
              </a:rPr>
              <a:t>Contact</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7010400" cy="52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1447800" y="685800"/>
            <a:ext cx="6200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a:latin typeface="Calibri" charset="0"/>
              </a:rPr>
              <a:t>presidencia.gob.hn               Before the Coup . . .</a:t>
            </a:r>
            <a:r>
              <a:rPr lang="en-US">
                <a:latin typeface="Calibri" charset="0"/>
              </a:rPr>
              <a:t> </a:t>
            </a:r>
          </a:p>
        </p:txBody>
      </p:sp>
      <p:sp>
        <p:nvSpPr>
          <p:cNvPr id="4100" name="Rectangle 7"/>
          <p:cNvSpPr>
            <a:spLocks noGrp="1" noChangeArrowheads="1"/>
          </p:cNvSpPr>
          <p:nvPr>
            <p:ph type="title" idx="4294967295"/>
          </p:nvPr>
        </p:nvSpPr>
        <p:spPr>
          <a:xfrm>
            <a:off x="1981200" y="-1295400"/>
            <a:ext cx="4114800" cy="914400"/>
          </a:xfrm>
        </p:spPr>
        <p:txBody>
          <a:bodyPr/>
          <a:lstStyle/>
          <a:p>
            <a:r>
              <a:rPr lang="en-US" sz="1600">
                <a:latin typeface="Calibri" charset="0"/>
              </a:rPr>
              <a:t>Honduras before the coup</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807720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4"/>
          <p:cNvSpPr txBox="1">
            <a:spLocks noChangeArrowheads="1"/>
          </p:cNvSpPr>
          <p:nvPr/>
        </p:nvSpPr>
        <p:spPr bwMode="auto">
          <a:xfrm>
            <a:off x="1371600" y="685800"/>
            <a:ext cx="6397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a:t>presidencia.gob.hn                   </a:t>
            </a:r>
            <a:r>
              <a:rPr lang="en-US" b="1">
                <a:latin typeface="Calibri" charset="0"/>
              </a:rPr>
              <a:t>. . . After the Coup</a:t>
            </a:r>
          </a:p>
        </p:txBody>
      </p:sp>
      <p:sp>
        <p:nvSpPr>
          <p:cNvPr id="5124" name="Rectangle 7"/>
          <p:cNvSpPr>
            <a:spLocks noGrp="1" noChangeArrowheads="1"/>
          </p:cNvSpPr>
          <p:nvPr>
            <p:ph type="title" idx="4294967295"/>
          </p:nvPr>
        </p:nvSpPr>
        <p:spPr>
          <a:xfrm>
            <a:off x="2819400" y="-762000"/>
            <a:ext cx="2209800" cy="609600"/>
          </a:xfrm>
        </p:spPr>
        <p:txBody>
          <a:bodyPr/>
          <a:lstStyle/>
          <a:p>
            <a:r>
              <a:rPr lang="en-US" sz="1600">
                <a:latin typeface="Calibri" charset="0"/>
              </a:rPr>
              <a:t>Honduras after the coup</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txBox="1">
            <a:spLocks noChangeArrowheads="1"/>
          </p:cNvSpPr>
          <p:nvPr/>
        </p:nvSpPr>
        <p:spPr bwMode="auto">
          <a:xfrm>
            <a:off x="609600" y="1371600"/>
            <a:ext cx="807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endParaRPr lang="en-US" b="1">
              <a:latin typeface="Calibri" charset="0"/>
            </a:endParaRPr>
          </a:p>
        </p:txBody>
      </p:sp>
      <p:sp>
        <p:nvSpPr>
          <p:cNvPr id="6147" name="Content Placeholder 2"/>
          <p:cNvSpPr txBox="1">
            <a:spLocks/>
          </p:cNvSpPr>
          <p:nvPr/>
        </p:nvSpPr>
        <p:spPr bwMode="auto">
          <a:xfrm>
            <a:off x="6096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defRPr>
            </a:lvl1pPr>
            <a:lvl2pPr marL="342900" indent="-342900">
              <a:defRPr sz="2400">
                <a:solidFill>
                  <a:schemeClr val="tx1"/>
                </a:solidFill>
                <a:latin typeface="Times" charset="0"/>
                <a:ea typeface="ＭＳ Ｐゴシック" charset="0"/>
              </a:defRPr>
            </a:lvl2pPr>
            <a:lvl3pPr marL="800100" indent="-3429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lvl="1" eaLnBrk="1" hangingPunct="1">
              <a:spcBef>
                <a:spcPct val="20000"/>
              </a:spcBef>
            </a:pPr>
            <a:endParaRPr lang="en-US">
              <a:latin typeface="Calibri" charset="0"/>
            </a:endParaRPr>
          </a:p>
          <a:p>
            <a:pPr lvl="2" eaLnBrk="1" hangingPunct="1">
              <a:spcBef>
                <a:spcPct val="20000"/>
              </a:spcBef>
            </a:pPr>
            <a:r>
              <a:rPr lang="en-US">
                <a:latin typeface="Calibri" charset="0"/>
              </a:rPr>
              <a:t> </a:t>
            </a:r>
          </a:p>
          <a:p>
            <a:pPr lvl="1" eaLnBrk="1" hangingPunct="1">
              <a:spcBef>
                <a:spcPct val="20000"/>
              </a:spcBef>
              <a:buFontTx/>
              <a:buChar char="•"/>
            </a:pPr>
            <a:endParaRPr lang="en-US">
              <a:latin typeface="Calibri" charset="0"/>
            </a:endParaRPr>
          </a:p>
          <a:p>
            <a:pPr lvl="2" eaLnBrk="1" hangingPunct="1">
              <a:spcBef>
                <a:spcPct val="20000"/>
              </a:spcBef>
            </a:pPr>
            <a:endParaRPr lang="en-US" sz="2000">
              <a:latin typeface="Calibri" charset="0"/>
            </a:endParaRPr>
          </a:p>
          <a:p>
            <a:pPr lvl="2" eaLnBrk="1" hangingPunct="1">
              <a:spcBef>
                <a:spcPct val="20000"/>
              </a:spcBef>
              <a:buFontTx/>
              <a:buChar char="–"/>
            </a:pPr>
            <a:endParaRPr lang="en-US" sz="2000">
              <a:latin typeface="Calibri" charset="0"/>
            </a:endParaRPr>
          </a:p>
        </p:txBody>
      </p:sp>
      <p:sp>
        <p:nvSpPr>
          <p:cNvPr id="6148" name="Rectangle 11"/>
          <p:cNvSpPr>
            <a:spLocks noGrp="1" noChangeArrowheads="1"/>
          </p:cNvSpPr>
          <p:nvPr>
            <p:ph type="title" idx="4294967295"/>
          </p:nvPr>
        </p:nvSpPr>
        <p:spPr>
          <a:xfrm>
            <a:off x="3276600" y="-990600"/>
            <a:ext cx="2514600" cy="838200"/>
          </a:xfrm>
        </p:spPr>
        <p:txBody>
          <a:bodyPr/>
          <a:lstStyle/>
          <a:p>
            <a:r>
              <a:rPr lang="en-US" sz="1600">
                <a:latin typeface="Calibri" charset="0"/>
              </a:rPr>
              <a:t>Paraguay before the coup</a:t>
            </a:r>
          </a:p>
        </p:txBody>
      </p:sp>
      <p:pic>
        <p:nvPicPr>
          <p:cNvPr id="614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025" y="1227138"/>
            <a:ext cx="6073775" cy="524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50" name="Text Box 4"/>
          <p:cNvSpPr txBox="1">
            <a:spLocks noChangeArrowheads="1"/>
          </p:cNvSpPr>
          <p:nvPr/>
        </p:nvSpPr>
        <p:spPr bwMode="auto">
          <a:xfrm>
            <a:off x="1371600" y="685800"/>
            <a:ext cx="65913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a:t>presidencia.gov.py                </a:t>
            </a:r>
            <a:r>
              <a:rPr lang="en-US" b="1">
                <a:latin typeface="Calibri" charset="0"/>
              </a:rPr>
              <a:t>. . . Before the Coup</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txBox="1">
            <a:spLocks noChangeArrowheads="1"/>
          </p:cNvSpPr>
          <p:nvPr/>
        </p:nvSpPr>
        <p:spPr bwMode="auto">
          <a:xfrm>
            <a:off x="609600" y="1371600"/>
            <a:ext cx="807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endParaRPr lang="en-US" b="1">
              <a:latin typeface="Calibri" charset="0"/>
            </a:endParaRPr>
          </a:p>
        </p:txBody>
      </p:sp>
      <p:sp>
        <p:nvSpPr>
          <p:cNvPr id="7171" name="Content Placeholder 2"/>
          <p:cNvSpPr txBox="1">
            <a:spLocks/>
          </p:cNvSpPr>
          <p:nvPr/>
        </p:nvSpPr>
        <p:spPr bwMode="auto">
          <a:xfrm>
            <a:off x="6096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defRPr>
            </a:lvl1pPr>
            <a:lvl2pPr marL="342900" indent="-342900">
              <a:defRPr sz="2400">
                <a:solidFill>
                  <a:schemeClr val="tx1"/>
                </a:solidFill>
                <a:latin typeface="Times" charset="0"/>
                <a:ea typeface="ＭＳ Ｐゴシック" charset="0"/>
              </a:defRPr>
            </a:lvl2pPr>
            <a:lvl3pPr marL="800100" indent="-3429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lvl="1" eaLnBrk="1" hangingPunct="1">
              <a:spcBef>
                <a:spcPct val="20000"/>
              </a:spcBef>
            </a:pPr>
            <a:endParaRPr lang="en-US">
              <a:latin typeface="Calibri" charset="0"/>
            </a:endParaRPr>
          </a:p>
          <a:p>
            <a:pPr lvl="2" eaLnBrk="1" hangingPunct="1">
              <a:spcBef>
                <a:spcPct val="20000"/>
              </a:spcBef>
            </a:pPr>
            <a:r>
              <a:rPr lang="en-US">
                <a:latin typeface="Calibri" charset="0"/>
              </a:rPr>
              <a:t> </a:t>
            </a:r>
          </a:p>
          <a:p>
            <a:pPr lvl="1" eaLnBrk="1" hangingPunct="1">
              <a:spcBef>
                <a:spcPct val="20000"/>
              </a:spcBef>
              <a:buFontTx/>
              <a:buChar char="•"/>
            </a:pPr>
            <a:endParaRPr lang="en-US">
              <a:latin typeface="Calibri" charset="0"/>
            </a:endParaRPr>
          </a:p>
          <a:p>
            <a:pPr lvl="2" eaLnBrk="1" hangingPunct="1">
              <a:spcBef>
                <a:spcPct val="20000"/>
              </a:spcBef>
            </a:pPr>
            <a:endParaRPr lang="en-US" sz="2000">
              <a:latin typeface="Calibri" charset="0"/>
            </a:endParaRPr>
          </a:p>
          <a:p>
            <a:pPr lvl="2" eaLnBrk="1" hangingPunct="1">
              <a:spcBef>
                <a:spcPct val="20000"/>
              </a:spcBef>
              <a:buFontTx/>
              <a:buChar char="–"/>
            </a:pPr>
            <a:endParaRPr lang="en-US" sz="2000">
              <a:latin typeface="Calibri" charset="0"/>
            </a:endParaRPr>
          </a:p>
        </p:txBody>
      </p:sp>
      <p:sp>
        <p:nvSpPr>
          <p:cNvPr id="7172" name="Rectangle 11"/>
          <p:cNvSpPr>
            <a:spLocks noGrp="1" noChangeArrowheads="1"/>
          </p:cNvSpPr>
          <p:nvPr>
            <p:ph type="title" idx="4294967295"/>
          </p:nvPr>
        </p:nvSpPr>
        <p:spPr>
          <a:xfrm>
            <a:off x="3276600" y="-990600"/>
            <a:ext cx="2514600" cy="838200"/>
          </a:xfrm>
        </p:spPr>
        <p:txBody>
          <a:bodyPr/>
          <a:lstStyle/>
          <a:p>
            <a:r>
              <a:rPr lang="en-US" sz="1600">
                <a:latin typeface="Calibri" charset="0"/>
              </a:rPr>
              <a:t>Paraguay after the coup</a:t>
            </a:r>
          </a:p>
        </p:txBody>
      </p:sp>
      <p:sp>
        <p:nvSpPr>
          <p:cNvPr id="7173" name="Text Box 4"/>
          <p:cNvSpPr txBox="1">
            <a:spLocks noChangeArrowheads="1"/>
          </p:cNvSpPr>
          <p:nvPr/>
        </p:nvSpPr>
        <p:spPr bwMode="auto">
          <a:xfrm>
            <a:off x="1371600" y="685800"/>
            <a:ext cx="61658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a:t>presidencia.gov.py                </a:t>
            </a:r>
            <a:r>
              <a:rPr lang="en-US" b="1">
                <a:latin typeface="Calibri" charset="0"/>
              </a:rPr>
              <a:t>. . . After the Coup</a:t>
            </a:r>
          </a:p>
        </p:txBody>
      </p:sp>
      <p:pic>
        <p:nvPicPr>
          <p:cNvPr id="71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825" y="1223963"/>
            <a:ext cx="5718175" cy="525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txBox="1">
            <a:spLocks noChangeArrowheads="1"/>
          </p:cNvSpPr>
          <p:nvPr/>
        </p:nvSpPr>
        <p:spPr bwMode="auto">
          <a:xfrm>
            <a:off x="609600" y="1371600"/>
            <a:ext cx="807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endParaRPr lang="en-US" b="1">
              <a:latin typeface="Calibri" charset="0"/>
            </a:endParaRPr>
          </a:p>
        </p:txBody>
      </p:sp>
      <p:sp>
        <p:nvSpPr>
          <p:cNvPr id="8195" name="Content Placeholder 2"/>
          <p:cNvSpPr txBox="1">
            <a:spLocks/>
          </p:cNvSpPr>
          <p:nvPr/>
        </p:nvSpPr>
        <p:spPr bwMode="auto">
          <a:xfrm>
            <a:off x="6096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defRPr>
            </a:lvl1pPr>
            <a:lvl2pPr marL="342900" indent="-342900">
              <a:defRPr sz="2400">
                <a:solidFill>
                  <a:schemeClr val="tx1"/>
                </a:solidFill>
                <a:latin typeface="Times" charset="0"/>
                <a:ea typeface="ＭＳ Ｐゴシック" charset="0"/>
              </a:defRPr>
            </a:lvl2pPr>
            <a:lvl3pPr marL="800100" indent="-3429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lvl="1" eaLnBrk="1" hangingPunct="1">
              <a:spcBef>
                <a:spcPct val="20000"/>
              </a:spcBef>
            </a:pPr>
            <a:endParaRPr lang="en-US">
              <a:latin typeface="Calibri" charset="0"/>
            </a:endParaRPr>
          </a:p>
          <a:p>
            <a:pPr lvl="2" eaLnBrk="1" hangingPunct="1">
              <a:spcBef>
                <a:spcPct val="20000"/>
              </a:spcBef>
            </a:pPr>
            <a:r>
              <a:rPr lang="en-US">
                <a:latin typeface="Calibri" charset="0"/>
              </a:rPr>
              <a:t> </a:t>
            </a:r>
          </a:p>
          <a:p>
            <a:pPr lvl="1" eaLnBrk="1" hangingPunct="1">
              <a:spcBef>
                <a:spcPct val="20000"/>
              </a:spcBef>
              <a:buFontTx/>
              <a:buChar char="•"/>
            </a:pPr>
            <a:endParaRPr lang="en-US">
              <a:latin typeface="Calibri" charset="0"/>
            </a:endParaRPr>
          </a:p>
          <a:p>
            <a:pPr lvl="2" eaLnBrk="1" hangingPunct="1">
              <a:spcBef>
                <a:spcPct val="20000"/>
              </a:spcBef>
            </a:pPr>
            <a:endParaRPr lang="en-US" sz="2000">
              <a:latin typeface="Calibri" charset="0"/>
            </a:endParaRPr>
          </a:p>
          <a:p>
            <a:pPr lvl="2" eaLnBrk="1" hangingPunct="1">
              <a:spcBef>
                <a:spcPct val="20000"/>
              </a:spcBef>
              <a:buFontTx/>
              <a:buChar char="–"/>
            </a:pPr>
            <a:endParaRPr lang="en-US" sz="2000">
              <a:latin typeface="Calibri" charset="0"/>
            </a:endParaRPr>
          </a:p>
        </p:txBody>
      </p:sp>
      <p:sp>
        <p:nvSpPr>
          <p:cNvPr id="8196" name="Text Box 5"/>
          <p:cNvSpPr txBox="1">
            <a:spLocks noChangeArrowheads="1"/>
          </p:cNvSpPr>
          <p:nvPr/>
        </p:nvSpPr>
        <p:spPr bwMode="auto">
          <a:xfrm>
            <a:off x="2209800" y="685800"/>
            <a:ext cx="4125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a:latin typeface="Calibri" charset="0"/>
              </a:rPr>
              <a:t>Sierra Leone Truth Commission</a:t>
            </a:r>
          </a:p>
        </p:txBody>
      </p:sp>
      <p:pic>
        <p:nvPicPr>
          <p:cNvPr id="81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14450"/>
            <a:ext cx="89916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7"/>
          <p:cNvSpPr>
            <a:spLocks noGrp="1" noChangeArrowheads="1"/>
          </p:cNvSpPr>
          <p:nvPr>
            <p:ph type="title" idx="4294967295"/>
          </p:nvPr>
        </p:nvSpPr>
        <p:spPr>
          <a:xfrm>
            <a:off x="2819400" y="-990600"/>
            <a:ext cx="2819400" cy="838200"/>
          </a:xfrm>
        </p:spPr>
        <p:txBody>
          <a:bodyPr/>
          <a:lstStyle/>
          <a:p>
            <a:r>
              <a:rPr lang="en-US" sz="1600">
                <a:latin typeface="Calibri" charset="0"/>
              </a:rPr>
              <a:t>Sierra Leone Truth Commission</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txBox="1">
            <a:spLocks noChangeArrowheads="1"/>
          </p:cNvSpPr>
          <p:nvPr/>
        </p:nvSpPr>
        <p:spPr bwMode="auto">
          <a:xfrm>
            <a:off x="609600" y="1371600"/>
            <a:ext cx="807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endParaRPr lang="en-US" b="1">
              <a:latin typeface="Calibri" charset="0"/>
            </a:endParaRPr>
          </a:p>
        </p:txBody>
      </p:sp>
      <p:sp>
        <p:nvSpPr>
          <p:cNvPr id="9219" name="Content Placeholder 2"/>
          <p:cNvSpPr txBox="1">
            <a:spLocks/>
          </p:cNvSpPr>
          <p:nvPr/>
        </p:nvSpPr>
        <p:spPr bwMode="auto">
          <a:xfrm>
            <a:off x="6096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defRPr>
            </a:lvl1pPr>
            <a:lvl2pPr marL="342900" indent="-342900">
              <a:defRPr sz="2400">
                <a:solidFill>
                  <a:schemeClr val="tx1"/>
                </a:solidFill>
                <a:latin typeface="Times" charset="0"/>
                <a:ea typeface="ＭＳ Ｐゴシック" charset="0"/>
              </a:defRPr>
            </a:lvl2pPr>
            <a:lvl3pPr marL="800100" indent="-3429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lvl="1" eaLnBrk="1" hangingPunct="1">
              <a:spcBef>
                <a:spcPct val="20000"/>
              </a:spcBef>
            </a:pPr>
            <a:endParaRPr lang="en-US">
              <a:latin typeface="Calibri" charset="0"/>
            </a:endParaRPr>
          </a:p>
          <a:p>
            <a:pPr lvl="2" eaLnBrk="1" hangingPunct="1">
              <a:spcBef>
                <a:spcPct val="20000"/>
              </a:spcBef>
            </a:pPr>
            <a:r>
              <a:rPr lang="en-US">
                <a:latin typeface="Calibri" charset="0"/>
              </a:rPr>
              <a:t> </a:t>
            </a:r>
          </a:p>
          <a:p>
            <a:pPr lvl="1" eaLnBrk="1" hangingPunct="1">
              <a:spcBef>
                <a:spcPct val="20000"/>
              </a:spcBef>
              <a:buFontTx/>
              <a:buChar char="•"/>
            </a:pPr>
            <a:endParaRPr lang="en-US">
              <a:latin typeface="Calibri" charset="0"/>
            </a:endParaRPr>
          </a:p>
          <a:p>
            <a:pPr lvl="2" eaLnBrk="1" hangingPunct="1">
              <a:spcBef>
                <a:spcPct val="20000"/>
              </a:spcBef>
            </a:pPr>
            <a:endParaRPr lang="en-US" sz="2000">
              <a:latin typeface="Calibri" charset="0"/>
            </a:endParaRPr>
          </a:p>
          <a:p>
            <a:pPr lvl="2" eaLnBrk="1" hangingPunct="1">
              <a:spcBef>
                <a:spcPct val="20000"/>
              </a:spcBef>
              <a:buFontTx/>
              <a:buChar char="–"/>
            </a:pPr>
            <a:endParaRPr lang="en-US" sz="2000">
              <a:latin typeface="Calibri" charset="0"/>
            </a:endParaRPr>
          </a:p>
        </p:txBody>
      </p:sp>
      <p:sp>
        <p:nvSpPr>
          <p:cNvPr id="9220" name="Text Box 5"/>
          <p:cNvSpPr txBox="1">
            <a:spLocks noChangeArrowheads="1"/>
          </p:cNvSpPr>
          <p:nvPr/>
        </p:nvSpPr>
        <p:spPr bwMode="auto">
          <a:xfrm>
            <a:off x="304800" y="2667000"/>
            <a:ext cx="289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b="1" i="1">
                <a:latin typeface="Calibri" charset="0"/>
              </a:rPr>
              <a:t>Human Rights Alert</a:t>
            </a:r>
            <a:r>
              <a:rPr lang="en-US" b="1">
                <a:latin typeface="Calibri" charset="0"/>
              </a:rPr>
              <a:t>, Manipur</a:t>
            </a:r>
          </a:p>
        </p:txBody>
      </p:sp>
      <p:pic>
        <p:nvPicPr>
          <p:cNvPr id="92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33400"/>
            <a:ext cx="5003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7"/>
          <p:cNvSpPr>
            <a:spLocks noGrp="1" noChangeArrowheads="1"/>
          </p:cNvSpPr>
          <p:nvPr>
            <p:ph type="title" idx="4294967295"/>
          </p:nvPr>
        </p:nvSpPr>
        <p:spPr>
          <a:xfrm>
            <a:off x="2819400" y="-762000"/>
            <a:ext cx="3276600" cy="609600"/>
          </a:xfrm>
        </p:spPr>
        <p:txBody>
          <a:bodyPr/>
          <a:lstStyle/>
          <a:p>
            <a:r>
              <a:rPr lang="en-US" sz="1600">
                <a:latin typeface="Calibri" charset="0"/>
              </a:rPr>
              <a:t>Human Rights Alert, Manipur</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txBox="1">
            <a:spLocks noChangeArrowheads="1"/>
          </p:cNvSpPr>
          <p:nvPr/>
        </p:nvSpPr>
        <p:spPr bwMode="auto">
          <a:xfrm>
            <a:off x="609600" y="1371600"/>
            <a:ext cx="807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r>
              <a:rPr lang="en-US" b="1">
                <a:latin typeface="Calibri" charset="0"/>
              </a:rPr>
              <a:t>LAGDA Snapshot</a:t>
            </a:r>
          </a:p>
        </p:txBody>
      </p:sp>
      <p:sp>
        <p:nvSpPr>
          <p:cNvPr id="11267" name="Line 6"/>
          <p:cNvSpPr>
            <a:spLocks noChangeShapeType="1"/>
          </p:cNvSpPr>
          <p:nvPr/>
        </p:nvSpPr>
        <p:spPr bwMode="auto">
          <a:xfrm>
            <a:off x="685800" y="1905000"/>
            <a:ext cx="8001000" cy="0"/>
          </a:xfrm>
          <a:prstGeom prst="line">
            <a:avLst/>
          </a:prstGeom>
          <a:noFill/>
          <a:ln w="9525">
            <a:solidFill>
              <a:srgbClr val="CC55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8" name="Content Placeholder 2"/>
          <p:cNvSpPr txBox="1">
            <a:spLocks/>
          </p:cNvSpPr>
          <p:nvPr/>
        </p:nvSpPr>
        <p:spPr bwMode="auto">
          <a:xfrm>
            <a:off x="228600" y="1981200"/>
            <a:ext cx="8915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defRPr>
            </a:lvl1pPr>
            <a:lvl2pPr marL="342900" indent="-342900">
              <a:defRPr sz="2400">
                <a:solidFill>
                  <a:schemeClr val="tx1"/>
                </a:solidFill>
                <a:latin typeface="Times" charset="0"/>
                <a:ea typeface="ＭＳ Ｐゴシック" charset="0"/>
              </a:defRPr>
            </a:lvl2pPr>
            <a:lvl3pPr marL="800100" indent="-3429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lvl="2"/>
            <a:r>
              <a:rPr lang="en-US">
                <a:latin typeface="Calibri" charset="0"/>
              </a:rPr>
              <a:t>LAGDA = </a:t>
            </a:r>
            <a:r>
              <a:rPr lang="en-US" b="1">
                <a:latin typeface="Calibri" charset="0"/>
              </a:rPr>
              <a:t>280 seeds</a:t>
            </a:r>
            <a:r>
              <a:rPr lang="en-US">
                <a:latin typeface="Calibri" charset="0"/>
              </a:rPr>
              <a:t>, about 15 gov ministries per each of 18 countries crawled </a:t>
            </a:r>
            <a:r>
              <a:rPr lang="en-US" b="1">
                <a:latin typeface="Calibri" charset="0"/>
              </a:rPr>
              <a:t>quarterly</a:t>
            </a:r>
            <a:r>
              <a:rPr lang="en-US">
                <a:latin typeface="Calibri" charset="0"/>
              </a:rPr>
              <a:t> since 2005</a:t>
            </a:r>
          </a:p>
          <a:p>
            <a:pPr lvl="2"/>
            <a:endParaRPr lang="en-US">
              <a:latin typeface="Calibri" charset="0"/>
            </a:endParaRPr>
          </a:p>
          <a:p>
            <a:pPr lvl="2">
              <a:lnSpc>
                <a:spcPct val="150000"/>
              </a:lnSpc>
              <a:buFontTx/>
              <a:buChar char="•"/>
            </a:pPr>
            <a:r>
              <a:rPr lang="en-US">
                <a:latin typeface="Calibri" charset="0"/>
              </a:rPr>
              <a:t> Files crawled and archived to date in LAGDA		</a:t>
            </a:r>
            <a:r>
              <a:rPr lang="en-US" b="1">
                <a:latin typeface="Calibri" charset="0"/>
              </a:rPr>
              <a:t>75 million</a:t>
            </a:r>
          </a:p>
          <a:p>
            <a:pPr lvl="2">
              <a:lnSpc>
                <a:spcPct val="150000"/>
              </a:lnSpc>
              <a:buFontTx/>
              <a:buChar char="•"/>
            </a:pPr>
            <a:r>
              <a:rPr lang="en-US">
                <a:latin typeface="Calibri" charset="0"/>
              </a:rPr>
              <a:t> Data archived						</a:t>
            </a:r>
            <a:r>
              <a:rPr lang="en-US" b="1">
                <a:latin typeface="Calibri" charset="0"/>
              </a:rPr>
              <a:t>6.3TB</a:t>
            </a:r>
          </a:p>
          <a:p>
            <a:pPr lvl="2">
              <a:lnSpc>
                <a:spcPct val="150000"/>
              </a:lnSpc>
              <a:buFontTx/>
              <a:buChar char="•"/>
            </a:pPr>
            <a:r>
              <a:rPr lang="en-US">
                <a:latin typeface="Calibri" charset="0"/>
              </a:rPr>
              <a:t> HTML pages archived per crawl			</a:t>
            </a:r>
            <a:r>
              <a:rPr lang="en-US" b="1">
                <a:latin typeface="Calibri" charset="0"/>
              </a:rPr>
              <a:t>1.6 million</a:t>
            </a:r>
          </a:p>
          <a:p>
            <a:pPr lvl="2">
              <a:lnSpc>
                <a:spcPct val="150000"/>
              </a:lnSpc>
              <a:buFontTx/>
              <a:buChar char="•"/>
            </a:pPr>
            <a:r>
              <a:rPr lang="en-US">
                <a:latin typeface="Calibri" charset="0"/>
              </a:rPr>
              <a:t> PDF documents archived per crawl 			</a:t>
            </a:r>
            <a:r>
              <a:rPr lang="en-US" b="1">
                <a:latin typeface="Calibri" charset="0"/>
              </a:rPr>
              <a:t>260,000</a:t>
            </a:r>
          </a:p>
          <a:p>
            <a:pPr lvl="2">
              <a:lnSpc>
                <a:spcPct val="150000"/>
              </a:lnSpc>
              <a:buFontTx/>
              <a:buChar char="•"/>
            </a:pPr>
            <a:r>
              <a:rPr lang="en-US">
                <a:latin typeface="Calibri" charset="0"/>
              </a:rPr>
              <a:t> Monthly average pageviews on LAGDA 		</a:t>
            </a:r>
            <a:r>
              <a:rPr lang="en-US" b="1">
                <a:latin typeface="Calibri" charset="0"/>
              </a:rPr>
              <a:t>2,918</a:t>
            </a:r>
          </a:p>
          <a:p>
            <a:pPr lvl="1" eaLnBrk="1" hangingPunct="1">
              <a:spcBef>
                <a:spcPct val="20000"/>
              </a:spcBef>
            </a:pPr>
            <a:endParaRPr lang="en-US">
              <a:latin typeface="Calibri" charset="0"/>
            </a:endParaRPr>
          </a:p>
        </p:txBody>
      </p:sp>
      <p:sp>
        <p:nvSpPr>
          <p:cNvPr id="11269" name="Rectangle 6"/>
          <p:cNvSpPr>
            <a:spLocks noGrp="1" noChangeArrowheads="1"/>
          </p:cNvSpPr>
          <p:nvPr>
            <p:ph type="title" idx="4294967295"/>
          </p:nvPr>
        </p:nvSpPr>
        <p:spPr>
          <a:xfrm>
            <a:off x="3124200" y="-838200"/>
            <a:ext cx="2209800" cy="685800"/>
          </a:xfrm>
        </p:spPr>
        <p:txBody>
          <a:bodyPr/>
          <a:lstStyle/>
          <a:p>
            <a:r>
              <a:rPr lang="en-US" sz="1600">
                <a:latin typeface="Calibri" charset="0"/>
              </a:rPr>
              <a:t>LAGDA snapshot</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6248</TotalTime>
  <Words>928</Words>
  <Application>Microsoft Macintosh PowerPoint</Application>
  <PresentationFormat>On-screen Show (4:3)</PresentationFormat>
  <Paragraphs>199</Paragraphs>
  <Slides>23</Slides>
  <Notes>19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Blank Presentation</vt:lpstr>
      <vt:lpstr>PowerPoint Presentation</vt:lpstr>
      <vt:lpstr>PowerPoint Presentation</vt:lpstr>
      <vt:lpstr>Honduras before the coup</vt:lpstr>
      <vt:lpstr>Honduras after the coup</vt:lpstr>
      <vt:lpstr>Paraguay before the coup</vt:lpstr>
      <vt:lpstr>Paraguay after the coup</vt:lpstr>
      <vt:lpstr>Sierra Leone Truth Commission</vt:lpstr>
      <vt:lpstr>Human Rights Alert, Manipur</vt:lpstr>
      <vt:lpstr>LAGDA snapshot</vt:lpstr>
      <vt:lpstr>LAGDA local collaboration</vt:lpstr>
      <vt:lpstr>LAGDA external collaboration</vt:lpstr>
      <vt:lpstr>HRDI external partners</vt:lpstr>
      <vt:lpstr>Latin American government documents</vt:lpstr>
      <vt:lpstr>Ephemeral nature of target sites</vt:lpstr>
      <vt:lpstr>LAGDA users and how they use it</vt:lpstr>
      <vt:lpstr>HRDI users and how they use it</vt:lpstr>
      <vt:lpstr>Topic modeling</vt:lpstr>
      <vt:lpstr>PowerPoint Presentation</vt:lpstr>
      <vt:lpstr>PowerPoint Presentation</vt:lpstr>
      <vt:lpstr>PowerPoint Presentation</vt:lpstr>
      <vt:lpstr>Mainstreaming special collections 1</vt:lpstr>
      <vt:lpstr>Mainstreaming special collections 2</vt:lpstr>
      <vt:lpstr>Contact</vt:lpstr>
    </vt:vector>
  </TitlesOfParts>
  <Company>UT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Latin American Government Documents and Human Rights Web Archiving as part of</dc:title>
  <dc:creator>LAGDA</dc:creator>
  <cp:lastModifiedBy>Archive</cp:lastModifiedBy>
  <cp:revision>244</cp:revision>
  <cp:lastPrinted>2011-01-20T20:51:19Z</cp:lastPrinted>
  <dcterms:created xsi:type="dcterms:W3CDTF">2004-07-28T21:00:29Z</dcterms:created>
  <dcterms:modified xsi:type="dcterms:W3CDTF">2012-12-12T16:10:58Z</dcterms:modified>
</cp:coreProperties>
</file>