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1"/>
  </p:notesMasterIdLst>
  <p:handoutMasterIdLst>
    <p:handoutMasterId r:id="rId42"/>
  </p:handoutMasterIdLst>
  <p:sldIdLst>
    <p:sldId id="256" r:id="rId2"/>
    <p:sldId id="257" r:id="rId3"/>
    <p:sldId id="296" r:id="rId4"/>
    <p:sldId id="258" r:id="rId5"/>
    <p:sldId id="260" r:id="rId6"/>
    <p:sldId id="261" r:id="rId7"/>
    <p:sldId id="283" r:id="rId8"/>
    <p:sldId id="295" r:id="rId9"/>
    <p:sldId id="262" r:id="rId10"/>
    <p:sldId id="266" r:id="rId11"/>
    <p:sldId id="263" r:id="rId12"/>
    <p:sldId id="259" r:id="rId13"/>
    <p:sldId id="269" r:id="rId14"/>
    <p:sldId id="280" r:id="rId15"/>
    <p:sldId id="282" r:id="rId16"/>
    <p:sldId id="281" r:id="rId17"/>
    <p:sldId id="271" r:id="rId18"/>
    <p:sldId id="272" r:id="rId19"/>
    <p:sldId id="276" r:id="rId20"/>
    <p:sldId id="277" r:id="rId21"/>
    <p:sldId id="278" r:id="rId22"/>
    <p:sldId id="279" r:id="rId23"/>
    <p:sldId id="270" r:id="rId24"/>
    <p:sldId id="274" r:id="rId25"/>
    <p:sldId id="299" r:id="rId26"/>
    <p:sldId id="275" r:id="rId27"/>
    <p:sldId id="284" r:id="rId28"/>
    <p:sldId id="289" r:id="rId29"/>
    <p:sldId id="285" r:id="rId30"/>
    <p:sldId id="288" r:id="rId31"/>
    <p:sldId id="286" r:id="rId32"/>
    <p:sldId id="292" r:id="rId33"/>
    <p:sldId id="291" r:id="rId34"/>
    <p:sldId id="297" r:id="rId35"/>
    <p:sldId id="287" r:id="rId36"/>
    <p:sldId id="293" r:id="rId37"/>
    <p:sldId id="294" r:id="rId38"/>
    <p:sldId id="298" r:id="rId39"/>
    <p:sldId id="26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4" y="-3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handoutMaster" Target="handoutMasters/handout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73BF85-206F-4F76-B553-8D8AA28283BF}" type="datetimeFigureOut">
              <a:rPr lang="en-US" smtClean="0"/>
              <a:pPr/>
              <a:t>12/10/12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A71B2F-7A8A-44CB-BC11-508FEC133725}" type="slidenum">
              <a:rPr lang="en-US" smtClean="0"/>
              <a:pPr/>
              <a:t>‹#›</a:t>
            </a:fld>
            <a:endParaRPr lang="en-US"/>
          </a:p>
        </p:txBody>
      </p:sp>
    </p:spTree>
    <p:extLst>
      <p:ext uri="{BB962C8B-B14F-4D97-AF65-F5344CB8AC3E}">
        <p14:creationId xmlns:p14="http://schemas.microsoft.com/office/powerpoint/2010/main" val="761846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17CAB2-8357-44B4-B92C-F9B713C48D23}" type="datetimeFigureOut">
              <a:rPr lang="en-US" smtClean="0"/>
              <a:pPr/>
              <a:t>12/10/12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97FF04-E96C-4F85-808C-ACC8C5B44846}" type="slidenum">
              <a:rPr lang="en-US" smtClean="0"/>
              <a:pPr/>
              <a:t>‹#›</a:t>
            </a:fld>
            <a:endParaRPr lang="en-US"/>
          </a:p>
        </p:txBody>
      </p:sp>
    </p:spTree>
    <p:extLst>
      <p:ext uri="{BB962C8B-B14F-4D97-AF65-F5344CB8AC3E}">
        <p14:creationId xmlns:p14="http://schemas.microsoft.com/office/powerpoint/2010/main" val="730342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Since the ADAH joined Archive-It, 33,129,143 documents have been placed in Archive-It, amounting to 2,015.8 GB of data. </a:t>
            </a:r>
          </a:p>
        </p:txBody>
      </p:sp>
      <p:sp>
        <p:nvSpPr>
          <p:cNvPr id="4" name="Slide Number Placeholder 3"/>
          <p:cNvSpPr>
            <a:spLocks noGrp="1"/>
          </p:cNvSpPr>
          <p:nvPr>
            <p:ph type="sldNum" sz="quarter" idx="10"/>
          </p:nvPr>
        </p:nvSpPr>
        <p:spPr/>
        <p:txBody>
          <a:bodyPr/>
          <a:lstStyle/>
          <a:p>
            <a:fld id="{6597FF04-E96C-4F85-808C-ACC8C5B44846}"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v3007 in ADAHCAT</a:t>
            </a:r>
            <a:endParaRPr lang="en-US" dirty="0"/>
          </a:p>
        </p:txBody>
      </p:sp>
      <p:sp>
        <p:nvSpPr>
          <p:cNvPr id="4" name="Slide Number Placeholder 3"/>
          <p:cNvSpPr>
            <a:spLocks noGrp="1"/>
          </p:cNvSpPr>
          <p:nvPr>
            <p:ph type="sldNum" sz="quarter" idx="10"/>
          </p:nvPr>
        </p:nvSpPr>
        <p:spPr/>
        <p:txBody>
          <a:bodyPr/>
          <a:lstStyle/>
          <a:p>
            <a:fld id="{6597FF04-E96C-4F85-808C-ACC8C5B44846}" type="slidenum">
              <a:rPr lang="en-US" smtClean="0"/>
              <a:pPr/>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v12494</a:t>
            </a:r>
          </a:p>
        </p:txBody>
      </p:sp>
      <p:sp>
        <p:nvSpPr>
          <p:cNvPr id="4" name="Slide Number Placeholder 3"/>
          <p:cNvSpPr>
            <a:spLocks noGrp="1"/>
          </p:cNvSpPr>
          <p:nvPr>
            <p:ph type="sldNum" sz="quarter" idx="10"/>
          </p:nvPr>
        </p:nvSpPr>
        <p:spPr/>
        <p:txBody>
          <a:bodyPr/>
          <a:lstStyle/>
          <a:p>
            <a:fld id="{6597FF04-E96C-4F85-808C-ACC8C5B44846}" type="slidenum">
              <a:rPr lang="en-US" smtClean="0"/>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V12494 in ADAHCAT </a:t>
            </a:r>
            <a:endParaRPr lang="en-US" dirty="0"/>
          </a:p>
        </p:txBody>
      </p:sp>
      <p:sp>
        <p:nvSpPr>
          <p:cNvPr id="4" name="Slide Number Placeholder 3"/>
          <p:cNvSpPr>
            <a:spLocks noGrp="1"/>
          </p:cNvSpPr>
          <p:nvPr>
            <p:ph type="sldNum" sz="quarter" idx="10"/>
          </p:nvPr>
        </p:nvSpPr>
        <p:spPr/>
        <p:txBody>
          <a:bodyPr/>
          <a:lstStyle/>
          <a:p>
            <a:fld id="{6597FF04-E96C-4F85-808C-ACC8C5B44846}"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2F15E4DA-D89F-4AD4-8807-C34AE3D969A1}"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C3FFA-E640-4456-938C-DB935CFE3CA6}"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15E4DA-D89F-4AD4-8807-C34AE3D969A1}"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15E4DA-D89F-4AD4-8807-C34AE3D969A1}" type="datetimeFigureOut">
              <a:rPr lang="en-US" smtClean="0"/>
              <a:pPr/>
              <a:t>12/10/12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15E4DA-D89F-4AD4-8807-C34AE3D969A1}"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F15E4DA-D89F-4AD4-8807-C34AE3D969A1}" type="datetimeFigureOut">
              <a:rPr lang="en-US" smtClean="0"/>
              <a:pPr/>
              <a:t>12/10/12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0C3FFA-E640-4456-938C-DB935CFE3C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F15E4DA-D89F-4AD4-8807-C34AE3D969A1}" type="datetimeFigureOut">
              <a:rPr lang="en-US" smtClean="0"/>
              <a:pPr/>
              <a:t>12/10/12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F15E4DA-D89F-4AD4-8807-C34AE3D969A1}" type="datetimeFigureOut">
              <a:rPr lang="en-US" smtClean="0"/>
              <a:pPr/>
              <a:t>12/10/12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F15E4DA-D89F-4AD4-8807-C34AE3D969A1}" type="datetimeFigureOut">
              <a:rPr lang="en-US" smtClean="0"/>
              <a:pPr/>
              <a:t>12/10/12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5E4DA-D89F-4AD4-8807-C34AE3D969A1}" type="datetimeFigureOut">
              <a:rPr lang="en-US" smtClean="0"/>
              <a:pPr/>
              <a:t>12/10/12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0C3FFA-E640-4456-938C-DB935CFE3C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F15E4DA-D89F-4AD4-8807-C34AE3D969A1}" type="datetimeFigureOut">
              <a:rPr lang="en-US" smtClean="0"/>
              <a:pPr/>
              <a:t>12/10/12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0C3FFA-E640-4456-938C-DB935CFE3CA6}"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2F15E4DA-D89F-4AD4-8807-C34AE3D969A1}" type="datetimeFigureOut">
              <a:rPr lang="en-US" smtClean="0"/>
              <a:pPr/>
              <a:t>12/10/12</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10C3FFA-E640-4456-938C-DB935CFE3CA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F15E4DA-D89F-4AD4-8807-C34AE3D969A1}" type="datetimeFigureOut">
              <a:rPr lang="en-US" smtClean="0"/>
              <a:pPr/>
              <a:t>12/10/12</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10C3FFA-E640-4456-938C-DB935CFE3C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adph.org/news/" TargetMode="External"/><Relationship Id="rId4" Type="http://schemas.openxmlformats.org/officeDocument/2006/relationships/hyperlink" Target="http://www.adph.org/administration/Default.asp?id=505" TargetMode="External"/><Relationship Id="rId5" Type="http://schemas.openxmlformats.org/officeDocument/2006/relationships/hyperlink" Target="http://adph.org/rss/alphtnwebcasts.xml" TargetMode="External"/><Relationship Id="rId1" Type="http://schemas.openxmlformats.org/officeDocument/2006/relationships/slideLayout" Target="../slideLayouts/slideLayout2.xml"/><Relationship Id="rId2" Type="http://schemas.openxmlformats.org/officeDocument/2006/relationships/hyperlink" Target="http://www.adph.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oliticalparlor.net/" TargetMode="External"/><Relationship Id="rId3" Type="http://schemas.openxmlformats.org/officeDocument/2006/relationships/hyperlink" Target="http://www.politicalparlor.net/doc/audio-archives/"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politicalparlor.net/doc/2010-special-session-audio/" TargetMode="External"/><Relationship Id="rId4" Type="http://schemas.openxmlformats.org/officeDocument/2006/relationships/hyperlink" Target="http://www.politicalparlor.net/doc/2010-legislative-audio/" TargetMode="External"/><Relationship Id="rId5" Type="http://schemas.openxmlformats.org/officeDocument/2006/relationships/hyperlink" Target="http://www.politicalparlor.net/doc/2009-special-session/" TargetMode="External"/><Relationship Id="rId6" Type="http://schemas.openxmlformats.org/officeDocument/2006/relationships/hyperlink" Target="http://www.politicalparlor.net/doc/2009-legislative-audio/" TargetMode="External"/><Relationship Id="rId1" Type="http://schemas.openxmlformats.org/officeDocument/2006/relationships/slideLayout" Target="../slideLayouts/slideLayout2.xml"/><Relationship Id="rId2" Type="http://schemas.openxmlformats.org/officeDocument/2006/relationships/hyperlink" Target="http://www.politicalparlor.net/doc/2011-legislative-audio/"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igital.archives.alabama.gov/"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216.226.187.53:81/vwebv/search?searchArg=blogs&amp;searchCode=GKEY%5E*&amp;limitTo=none&amp;recCount=10&amp;searchType=1&amp;page.search.search.button=Search"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smtClean="0"/>
              <a:t>Alabama State  Government &amp; Politics , an Archive-It Example </a:t>
            </a:r>
            <a:endParaRPr lang="en-US" sz="3600" dirty="0"/>
          </a:p>
        </p:txBody>
      </p:sp>
      <p:sp>
        <p:nvSpPr>
          <p:cNvPr id="3" name="Subtitle 2"/>
          <p:cNvSpPr>
            <a:spLocks noGrp="1"/>
          </p:cNvSpPr>
          <p:nvPr>
            <p:ph type="subTitle" idx="1"/>
          </p:nvPr>
        </p:nvSpPr>
        <p:spPr/>
        <p:txBody>
          <a:bodyPr>
            <a:normAutofit fontScale="92500" lnSpcReduction="10000"/>
          </a:bodyPr>
          <a:lstStyle/>
          <a:p>
            <a:r>
              <a:rPr lang="en-US" sz="2800" dirty="0" smtClean="0">
                <a:solidFill>
                  <a:schemeClr val="tx1">
                    <a:lumMod val="75000"/>
                    <a:lumOff val="25000"/>
                  </a:schemeClr>
                </a:solidFill>
              </a:rPr>
              <a:t>Presented at the Archive-It Partner Meeting in Annapolis, Maryland, </a:t>
            </a:r>
          </a:p>
          <a:p>
            <a:r>
              <a:rPr lang="en-US" sz="2800" dirty="0" smtClean="0">
                <a:solidFill>
                  <a:schemeClr val="tx1">
                    <a:lumMod val="75000"/>
                    <a:lumOff val="25000"/>
                  </a:schemeClr>
                </a:solidFill>
              </a:rPr>
              <a:t>December 03, 2012</a:t>
            </a:r>
          </a:p>
          <a:p>
            <a:r>
              <a:rPr lang="en-US" sz="2800" dirty="0" smtClean="0">
                <a:solidFill>
                  <a:schemeClr val="tx1">
                    <a:lumMod val="75000"/>
                    <a:lumOff val="25000"/>
                  </a:schemeClr>
                </a:solidFill>
              </a:rPr>
              <a:t>by Mike Breedlove</a:t>
            </a:r>
            <a:endParaRPr lang="en-US" sz="2800" dirty="0">
              <a:solidFill>
                <a:schemeClr val="tx1">
                  <a:lumMod val="75000"/>
                  <a:lumOff val="2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lstStyle/>
          <a:p>
            <a:r>
              <a:rPr lang="en-US" dirty="0" smtClean="0"/>
              <a:t>The ADAH divided the constitutional officers into four collections, Alabama state agencies into nine collections, Alabama multi-county agencies into two collections and Alabama political BLOGs into four collections in 2009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lstStyle/>
          <a:p>
            <a:r>
              <a:rPr lang="en-US" dirty="0" smtClean="0"/>
              <a:t>It should also be noted that many agencies, though not all, changed their domain from state.al.us to alabama.gov at this time, necessitating a period of time of about two years when we collected both domains as separate seeds, creating redundancy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In 2010 the ADAH increased its budget from 5 million URLs to 8 million URLs per year </a:t>
            </a:r>
          </a:p>
          <a:p>
            <a:r>
              <a:rPr lang="en-US" dirty="0" smtClean="0"/>
              <a:t>The period of redundant collecting from two different domains also largely ended </a:t>
            </a:r>
          </a:p>
          <a:p>
            <a:r>
              <a:rPr lang="en-US" dirty="0" smtClean="0"/>
              <a:t>These two factors together allowed the ADAH to greatly expand the number of agency seeds crawled  that year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 </a:t>
            </a:r>
            <a:endParaRPr lang="en-US" dirty="0"/>
          </a:p>
        </p:txBody>
      </p:sp>
      <p:sp>
        <p:nvSpPr>
          <p:cNvPr id="3" name="Content Placeholder 2"/>
          <p:cNvSpPr>
            <a:spLocks noGrp="1"/>
          </p:cNvSpPr>
          <p:nvPr>
            <p:ph idx="1"/>
          </p:nvPr>
        </p:nvSpPr>
        <p:spPr/>
        <p:txBody>
          <a:bodyPr>
            <a:normAutofit/>
          </a:bodyPr>
          <a:lstStyle/>
          <a:p>
            <a:r>
              <a:rPr lang="en-US" dirty="0" smtClean="0"/>
              <a:t>This meant that the ADAH became comprehensive in capturing Alabama agencies,  boards, commissions and departments twice a year in 2009</a:t>
            </a:r>
          </a:p>
          <a:p>
            <a:r>
              <a:rPr lang="en-US" dirty="0" smtClean="0"/>
              <a:t>In addition, the ADAH began actively collecting social media sites of state agencies, boards, commissions and departments, specifically Facebook and Twitter posts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lstStyle/>
          <a:p>
            <a:r>
              <a:rPr lang="en-US" dirty="0" smtClean="0"/>
              <a:t>In 2009 the ADAH also added related sites to its seeds collected such the Alabama League of Municipalities, the County Commissioners of Alabama websites, and the Business Council of Alabama to help document local government and economic development, at least indirectly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The expanded budget allowed the ADAH to add seeds in which Alabama participates in multi-state organizations, such as the </a:t>
            </a:r>
            <a:r>
              <a:rPr lang="en-US" dirty="0"/>
              <a:t>Southern States Energy </a:t>
            </a:r>
            <a:r>
              <a:rPr lang="en-US" dirty="0" smtClean="0"/>
              <a:t>Board and </a:t>
            </a:r>
            <a:r>
              <a:rPr lang="en-US" dirty="0"/>
              <a:t>Southern Growth Policies Board </a:t>
            </a:r>
            <a:endParaRPr lang="en-US" dirty="0" smtClean="0"/>
          </a:p>
          <a:p>
            <a:r>
              <a:rPr lang="en-US" dirty="0" smtClean="0"/>
              <a:t>The ADAH also began collecting YouTube channels for state agencies, boards, commissions and departments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At this point the ADAH has twenty active collections with over 250 seeds </a:t>
            </a:r>
          </a:p>
          <a:p>
            <a:r>
              <a:rPr lang="en-US" dirty="0" smtClean="0"/>
              <a:t>Now we can look at scoping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can start with a bit of basic info from the Documentation in Archive-It: Crawl Scope is how much or how little of a website will be archived, or rules for where a crawler can go  </a:t>
            </a:r>
          </a:p>
          <a:p>
            <a:r>
              <a:rPr lang="en-US" dirty="0" smtClean="0"/>
              <a:t>The seed </a:t>
            </a:r>
            <a:r>
              <a:rPr lang="en-US" dirty="0" err="1" smtClean="0"/>
              <a:t>urls</a:t>
            </a:r>
            <a:r>
              <a:rPr lang="en-US" dirty="0" smtClean="0"/>
              <a:t> added to a collection determine how much of those sites will be archived </a:t>
            </a:r>
          </a:p>
          <a:p>
            <a:r>
              <a:rPr lang="en-US" dirty="0" smtClean="0"/>
              <a:t>Embedded content (images, </a:t>
            </a:r>
            <a:r>
              <a:rPr lang="en-US" dirty="0" err="1" smtClean="0"/>
              <a:t>stylesheets</a:t>
            </a:r>
            <a:r>
              <a:rPr lang="en-US" dirty="0" smtClean="0"/>
              <a:t>, </a:t>
            </a:r>
            <a:r>
              <a:rPr lang="en-US" dirty="0" err="1" smtClean="0"/>
              <a:t>javascript</a:t>
            </a:r>
            <a:r>
              <a:rPr lang="en-US" dirty="0" smtClean="0"/>
              <a:t>, etc) on seed pages will be archived (whether or not they are hosted on the same site as the seed)</a:t>
            </a:r>
          </a:p>
          <a:p>
            <a:r>
              <a:rPr lang="en-US" dirty="0" smtClean="0"/>
              <a:t>Websites that are not part of seed </a:t>
            </a:r>
            <a:r>
              <a:rPr lang="en-US" dirty="0" err="1" smtClean="0"/>
              <a:t>urls</a:t>
            </a:r>
            <a:r>
              <a:rPr lang="en-US" dirty="0" smtClean="0"/>
              <a:t> will not be crawled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a:bodyPr>
          <a:lstStyle/>
          <a:p>
            <a:r>
              <a:rPr lang="en-US" dirty="0" smtClean="0"/>
              <a:t>It is often (but not always) a good idea to end your seed URL with an ending slash, and when adding seeds the Archive-It interface may suggest you add one. </a:t>
            </a:r>
          </a:p>
          <a:p>
            <a:r>
              <a:rPr lang="en-US" dirty="0" smtClean="0"/>
              <a:t>Do NOT use an ending slash if you want </a:t>
            </a:r>
            <a:r>
              <a:rPr lang="en-US" b="1" dirty="0" smtClean="0"/>
              <a:t>all</a:t>
            </a:r>
            <a:r>
              <a:rPr lang="en-US" dirty="0" smtClean="0"/>
              <a:t> sub-domains of your seed </a:t>
            </a:r>
            <a:r>
              <a:rPr lang="en-US" dirty="0" err="1" smtClean="0"/>
              <a:t>url</a:t>
            </a:r>
            <a:r>
              <a:rPr lang="en-US" dirty="0" smtClean="0"/>
              <a:t> to be in scope  </a:t>
            </a:r>
          </a:p>
          <a:p>
            <a:r>
              <a:rPr lang="en-US" dirty="0" smtClean="0"/>
              <a:t>Sub-domains of seed </a:t>
            </a:r>
            <a:r>
              <a:rPr lang="en-US" dirty="0" err="1" smtClean="0"/>
              <a:t>urls</a:t>
            </a:r>
            <a:r>
              <a:rPr lang="en-US" dirty="0" smtClean="0"/>
              <a:t> are NOT included in the scope of your crawl by default:</a:t>
            </a: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a:bodyPr>
          <a:lstStyle/>
          <a:p>
            <a:r>
              <a:rPr lang="en-US" dirty="0" smtClean="0"/>
              <a:t>In some cases the ADAH adds the slash at the end, and in some cases the ADAH does not </a:t>
            </a:r>
          </a:p>
          <a:p>
            <a:r>
              <a:rPr lang="en-US" dirty="0" smtClean="0"/>
              <a:t>For example, to be comprehensive with state agencies the ADAH does NOT add the slash at the end because we want to capture the subdomains. </a:t>
            </a:r>
          </a:p>
          <a:p>
            <a:r>
              <a:rPr lang="en-US" dirty="0" smtClean="0"/>
              <a:t>In large agencies there are often subdomains composed of divisions.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ADAH - Early Beginnings</a:t>
            </a:r>
            <a:endParaRPr lang="en-US" dirty="0"/>
          </a:p>
        </p:txBody>
      </p:sp>
      <p:sp>
        <p:nvSpPr>
          <p:cNvPr id="3" name="Content Placeholder 2"/>
          <p:cNvSpPr>
            <a:spLocks noGrp="1"/>
          </p:cNvSpPr>
          <p:nvPr>
            <p:ph idx="1"/>
          </p:nvPr>
        </p:nvSpPr>
        <p:spPr/>
        <p:txBody>
          <a:bodyPr>
            <a:normAutofit/>
          </a:bodyPr>
          <a:lstStyle/>
          <a:p>
            <a:r>
              <a:rPr lang="en-US" dirty="0" smtClean="0"/>
              <a:t>This talk is informal, pragmatic and details our experience </a:t>
            </a:r>
          </a:p>
          <a:p>
            <a:r>
              <a:rPr lang="en-US" dirty="0" smtClean="0"/>
              <a:t>From the beginning we have felt there has been a real partnership between the ADAH and Archive-It, where we each have tried to be helpful, honest and forthcoming </a:t>
            </a:r>
          </a:p>
          <a:p>
            <a:r>
              <a:rPr lang="en-US" dirty="0" smtClean="0"/>
              <a:t>The ADAH began experimenting as an Archive-It partner in September of 2005 under the direction of Tracey Berezansky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 </a:t>
            </a:r>
            <a:endParaRPr lang="en-US" dirty="0"/>
          </a:p>
        </p:txBody>
      </p:sp>
      <p:sp>
        <p:nvSpPr>
          <p:cNvPr id="3" name="Content Placeholder 2"/>
          <p:cNvSpPr>
            <a:spLocks noGrp="1"/>
          </p:cNvSpPr>
          <p:nvPr>
            <p:ph idx="1"/>
          </p:nvPr>
        </p:nvSpPr>
        <p:spPr/>
        <p:txBody>
          <a:bodyPr>
            <a:normAutofit/>
          </a:bodyPr>
          <a:lstStyle/>
          <a:p>
            <a:r>
              <a:rPr lang="en-US" dirty="0" smtClean="0"/>
              <a:t>One example is Public Health </a:t>
            </a:r>
          </a:p>
          <a:p>
            <a:r>
              <a:rPr lang="en-US" dirty="0" smtClean="0"/>
              <a:t>The ADAH uses </a:t>
            </a:r>
            <a:r>
              <a:rPr lang="en-US" dirty="0" smtClean="0">
                <a:hlinkClick r:id="rId2"/>
              </a:rPr>
              <a:t>http://www.adph.org</a:t>
            </a:r>
            <a:r>
              <a:rPr lang="en-US" dirty="0" smtClean="0"/>
              <a:t> to insure the subdomains such as news </a:t>
            </a:r>
            <a:r>
              <a:rPr lang="en-US" dirty="0" smtClean="0">
                <a:hlinkClick r:id="rId3"/>
              </a:rPr>
              <a:t>http://www.adph.org/news/</a:t>
            </a:r>
            <a:r>
              <a:rPr lang="en-US" dirty="0" smtClean="0"/>
              <a:t>, county health departments </a:t>
            </a:r>
            <a:r>
              <a:rPr lang="en-US" dirty="0" smtClean="0">
                <a:hlinkClick r:id="rId4"/>
              </a:rPr>
              <a:t>http://www.adph.org/administration/Default.asp?id=505</a:t>
            </a:r>
            <a:r>
              <a:rPr lang="en-US" dirty="0" smtClean="0"/>
              <a:t> and webcasts </a:t>
            </a:r>
            <a:r>
              <a:rPr lang="en-US" dirty="0" smtClean="0">
                <a:hlinkClick r:id="rId5"/>
              </a:rPr>
              <a:t>http://adph.org/rss/alphtnwebcasts.xml</a:t>
            </a:r>
            <a:r>
              <a:rPr lang="en-US" dirty="0" smtClean="0"/>
              <a:t> are included </a:t>
            </a:r>
          </a:p>
          <a:p>
            <a:pPr>
              <a:buNone/>
            </a:pPr>
            <a:endParaRPr lang="en-US" dirty="0" smtClean="0"/>
          </a:p>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a:bodyPr>
          <a:lstStyle/>
          <a:p>
            <a:r>
              <a:rPr lang="en-US" dirty="0" smtClean="0"/>
              <a:t>The ADAH leaves off the ending slash for one political BLOG as well </a:t>
            </a:r>
          </a:p>
          <a:p>
            <a:r>
              <a:rPr lang="en-US" dirty="0" smtClean="0"/>
              <a:t>Doc’s Political Parlor and Home of Lawn Mower Repair, </a:t>
            </a:r>
            <a:r>
              <a:rPr lang="en-US" dirty="0" smtClean="0">
                <a:hlinkClick r:id="rId2"/>
              </a:rPr>
              <a:t>http://www.politicalparlor.net</a:t>
            </a:r>
            <a:r>
              <a:rPr lang="en-US" dirty="0" smtClean="0"/>
              <a:t>   has several sub-domains</a:t>
            </a:r>
          </a:p>
          <a:p>
            <a:r>
              <a:rPr lang="en-US" dirty="0" smtClean="0"/>
              <a:t>One of those in particular is audio from the Alabama Legislature, </a:t>
            </a:r>
            <a:r>
              <a:rPr lang="en-US" dirty="0" smtClean="0">
                <a:hlinkClick r:id="rId3"/>
              </a:rPr>
              <a:t>http://www.politicalparlor.net/doc/audio-archives/</a:t>
            </a:r>
            <a:r>
              <a:rPr lang="en-US" dirty="0" smtClean="0"/>
              <a:t>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a:bodyPr>
          <a:lstStyle/>
          <a:p>
            <a:r>
              <a:rPr lang="en-US" dirty="0" smtClean="0"/>
              <a:t> Audio from the Alabama Legislature </a:t>
            </a:r>
          </a:p>
          <a:p>
            <a:r>
              <a:rPr lang="en-US" b="1" dirty="0" smtClean="0">
                <a:hlinkClick r:id="rId2"/>
              </a:rPr>
              <a:t>2011 Regular Session</a:t>
            </a:r>
            <a:endParaRPr lang="en-US" dirty="0" smtClean="0"/>
          </a:p>
          <a:p>
            <a:r>
              <a:rPr lang="en-US" b="1" dirty="0" smtClean="0">
                <a:hlinkClick r:id="rId3"/>
              </a:rPr>
              <a:t>2010 Special Session</a:t>
            </a:r>
            <a:endParaRPr lang="en-US" dirty="0" smtClean="0"/>
          </a:p>
          <a:p>
            <a:r>
              <a:rPr lang="en-US" b="1" dirty="0" smtClean="0">
                <a:hlinkClick r:id="rId4"/>
              </a:rPr>
              <a:t>2010 Regular Session</a:t>
            </a:r>
            <a:endParaRPr lang="en-US" dirty="0" smtClean="0"/>
          </a:p>
          <a:p>
            <a:r>
              <a:rPr lang="en-US" b="1" dirty="0" smtClean="0">
                <a:hlinkClick r:id="rId5"/>
              </a:rPr>
              <a:t>2009 Special Session</a:t>
            </a:r>
            <a:endParaRPr lang="en-US" dirty="0" smtClean="0"/>
          </a:p>
          <a:p>
            <a:r>
              <a:rPr lang="en-US" b="1" dirty="0" smtClean="0">
                <a:hlinkClick r:id="rId6"/>
              </a:rPr>
              <a:t>2009 Regular Session</a:t>
            </a:r>
            <a:endParaRPr lang="en-US" dirty="0" smtClean="0"/>
          </a:p>
          <a:p>
            <a:r>
              <a:rPr lang="en-US" dirty="0" smtClean="0"/>
              <a:t>[Hopefully the 2012 audio will be released soon]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Social Media and Ignoring robots.txt </a:t>
            </a:r>
            <a:endParaRPr lang="en-US" dirty="0"/>
          </a:p>
        </p:txBody>
      </p:sp>
      <p:sp>
        <p:nvSpPr>
          <p:cNvPr id="3" name="Content Placeholder 2"/>
          <p:cNvSpPr>
            <a:spLocks noGrp="1"/>
          </p:cNvSpPr>
          <p:nvPr>
            <p:ph idx="1"/>
          </p:nvPr>
        </p:nvSpPr>
        <p:spPr/>
        <p:txBody>
          <a:bodyPr>
            <a:normAutofit fontScale="92500"/>
          </a:bodyPr>
          <a:lstStyle/>
          <a:p>
            <a:r>
              <a:rPr lang="en-US" dirty="0" smtClean="0"/>
              <a:t>The Alabama State Records Commission approved a standard permanent retention for all social media sites at its October 2012 meeting</a:t>
            </a:r>
          </a:p>
          <a:p>
            <a:r>
              <a:rPr lang="en-US" dirty="0" smtClean="0"/>
              <a:t>The ADAH uses the ignoring robots.txt option for state agency social media sites, specifically those hosted by Facebook and Twitter </a:t>
            </a:r>
          </a:p>
          <a:p>
            <a:r>
              <a:rPr lang="en-US" dirty="0" smtClean="0"/>
              <a:t>These sites are created by state government agencies and represent state government activity and transactions </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 </a:t>
            </a:r>
            <a:endParaRPr lang="en-US" dirty="0"/>
          </a:p>
        </p:txBody>
      </p:sp>
      <p:sp>
        <p:nvSpPr>
          <p:cNvPr id="3" name="Content Placeholder 2"/>
          <p:cNvSpPr>
            <a:spLocks noGrp="1"/>
          </p:cNvSpPr>
          <p:nvPr>
            <p:ph idx="1"/>
          </p:nvPr>
        </p:nvSpPr>
        <p:spPr/>
        <p:txBody>
          <a:bodyPr>
            <a:normAutofit/>
          </a:bodyPr>
          <a:lstStyle/>
          <a:p>
            <a:r>
              <a:rPr lang="en-US" dirty="0" smtClean="0"/>
              <a:t>Capturing social media sites are always interesting. The ADAH has tried to get agencies to make their Facebook pages completely open, with some success </a:t>
            </a:r>
          </a:p>
          <a:p>
            <a:r>
              <a:rPr lang="en-US" dirty="0" smtClean="0"/>
              <a:t>Trying to wade through the various Facebook settings, which change often, is a challenge in and of itself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 </a:t>
            </a:r>
            <a:endParaRPr lang="en-US" dirty="0"/>
          </a:p>
        </p:txBody>
      </p:sp>
      <p:sp>
        <p:nvSpPr>
          <p:cNvPr id="3" name="Content Placeholder 2"/>
          <p:cNvSpPr>
            <a:spLocks noGrp="1"/>
          </p:cNvSpPr>
          <p:nvPr>
            <p:ph idx="1"/>
          </p:nvPr>
        </p:nvSpPr>
        <p:spPr/>
        <p:txBody>
          <a:bodyPr/>
          <a:lstStyle/>
          <a:p>
            <a:r>
              <a:rPr lang="en-US" dirty="0" smtClean="0"/>
              <a:t>The technical folks at Archive-It have really allowed us to know what is happening on social media sites and to make adjustments </a:t>
            </a:r>
          </a:p>
          <a:p>
            <a:r>
              <a:rPr lang="en-US" dirty="0" smtClean="0"/>
              <a:t>This has not been as much of a problem with Twitter, though challenges have </a:t>
            </a:r>
            <a:r>
              <a:rPr lang="en-US" smtClean="0"/>
              <a:t>occurred there as well </a:t>
            </a: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Scoping</a:t>
            </a:r>
            <a:endParaRPr lang="en-US" dirty="0"/>
          </a:p>
        </p:txBody>
      </p:sp>
      <p:sp>
        <p:nvSpPr>
          <p:cNvPr id="3" name="Content Placeholder 2"/>
          <p:cNvSpPr>
            <a:spLocks noGrp="1"/>
          </p:cNvSpPr>
          <p:nvPr>
            <p:ph idx="1"/>
          </p:nvPr>
        </p:nvSpPr>
        <p:spPr/>
        <p:txBody>
          <a:bodyPr>
            <a:normAutofit lnSpcReduction="10000"/>
          </a:bodyPr>
          <a:lstStyle/>
          <a:p>
            <a:r>
              <a:rPr lang="en-US" dirty="0" smtClean="0"/>
              <a:t>The ADAH captures social media sites, specifically one Facebook collection, with 40 seeds, two Twitter collections with  21 seeds,  and one news and RSS feeds collection, with  21 seeds, every two months, for both the political and state government seeds </a:t>
            </a:r>
          </a:p>
          <a:p>
            <a:r>
              <a:rPr lang="en-US" dirty="0" smtClean="0"/>
              <a:t>We capture YouTube state agency seeds, with 24 seeds, twice a year </a:t>
            </a:r>
          </a:p>
          <a:p>
            <a:r>
              <a:rPr lang="en-US" dirty="0" smtClean="0"/>
              <a:t>These crawls usually only take a few hours to run </a:t>
            </a:r>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Making Archive-It Accessible</a:t>
            </a:r>
            <a:endParaRPr lang="en-US" dirty="0"/>
          </a:p>
        </p:txBody>
      </p:sp>
      <p:sp>
        <p:nvSpPr>
          <p:cNvPr id="3" name="Content Placeholder 2"/>
          <p:cNvSpPr>
            <a:spLocks noGrp="1"/>
          </p:cNvSpPr>
          <p:nvPr>
            <p:ph idx="1"/>
          </p:nvPr>
        </p:nvSpPr>
        <p:spPr/>
        <p:txBody>
          <a:bodyPr/>
          <a:lstStyle/>
          <a:p>
            <a:r>
              <a:rPr lang="en-US" dirty="0" smtClean="0"/>
              <a:t>Screen capture of digital page on ADAH web site </a:t>
            </a:r>
          </a:p>
          <a:p>
            <a:r>
              <a:rPr lang="en-US" dirty="0" smtClean="0">
                <a:hlinkClick r:id="rId2"/>
              </a:rPr>
              <a:t>http://digital.archives.alabama.gov/</a:t>
            </a:r>
            <a:r>
              <a:rPr lang="en-US" dirty="0" smtClean="0"/>
              <a:t>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Archive-It Accessible</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68564" y="1774825"/>
            <a:ext cx="6606871" cy="4625975"/>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Archive-It Accessible</a:t>
            </a:r>
            <a:endParaRPr lang="en-US" dirty="0"/>
          </a:p>
        </p:txBody>
      </p:sp>
      <p:sp>
        <p:nvSpPr>
          <p:cNvPr id="3" name="Content Placeholder 2"/>
          <p:cNvSpPr>
            <a:spLocks noGrp="1"/>
          </p:cNvSpPr>
          <p:nvPr>
            <p:ph idx="1"/>
          </p:nvPr>
        </p:nvSpPr>
        <p:spPr/>
        <p:txBody>
          <a:bodyPr/>
          <a:lstStyle/>
          <a:p>
            <a:r>
              <a:rPr lang="en-US" dirty="0" smtClean="0"/>
              <a:t>Screen capture of ADAHCAT catalog record </a:t>
            </a:r>
          </a:p>
          <a:p>
            <a:r>
              <a:rPr lang="en-US" dirty="0" smtClean="0">
                <a:hlinkClick r:id="rId2"/>
              </a:rPr>
              <a:t>http://216.226.187.53:81/vwebv/search?searchArg=blogs&amp;searchCode=GKEY%5E*&amp;limitTo=none&amp;recCount=10&amp;searchType=1&amp;page.search.search.button=Search</a:t>
            </a: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ADAH - Early Beginnings</a:t>
            </a:r>
            <a:endParaRPr lang="en-US" dirty="0"/>
          </a:p>
        </p:txBody>
      </p:sp>
      <p:sp>
        <p:nvSpPr>
          <p:cNvPr id="3" name="Content Placeholder 2"/>
          <p:cNvSpPr>
            <a:spLocks noGrp="1"/>
          </p:cNvSpPr>
          <p:nvPr>
            <p:ph idx="1"/>
          </p:nvPr>
        </p:nvSpPr>
        <p:spPr/>
        <p:txBody>
          <a:bodyPr/>
          <a:lstStyle/>
          <a:p>
            <a:r>
              <a:rPr lang="en-US" dirty="0" smtClean="0"/>
              <a:t>Between 2005 and 2008 the ADAH experimented with crawling state agencies and educational institutions as part of an Archive-It pilot project. By December 2005 the ADAH had harvested 2,142,742 pages, and by  December 2006 had harvested 4,140,341 pages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Archive-It Accessible</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268564" y="1774825"/>
            <a:ext cx="6606871" cy="462597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Archive-It Accessible</a:t>
            </a:r>
            <a:endParaRPr lang="en-US" dirty="0"/>
          </a:p>
        </p:txBody>
      </p:sp>
      <p:sp>
        <p:nvSpPr>
          <p:cNvPr id="3" name="Content Placeholder 2"/>
          <p:cNvSpPr>
            <a:spLocks noGrp="1"/>
          </p:cNvSpPr>
          <p:nvPr>
            <p:ph idx="1"/>
          </p:nvPr>
        </p:nvSpPr>
        <p:spPr/>
        <p:txBody>
          <a:bodyPr/>
          <a:lstStyle/>
          <a:p>
            <a:r>
              <a:rPr lang="en-US" dirty="0" smtClean="0"/>
              <a:t>Screen Capture of Agency History Page with Archive-It link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of the Catalog Record </a:t>
            </a:r>
            <a:endParaRPr lang="en-US" dirty="0"/>
          </a:p>
        </p:txBody>
      </p:sp>
      <p:pic>
        <p:nvPicPr>
          <p:cNvPr id="5122" name="Picture 2"/>
          <p:cNvPicPr>
            <a:picLocks noGrp="1" noChangeAspect="1" noChangeArrowheads="1"/>
          </p:cNvPicPr>
          <p:nvPr>
            <p:ph idx="1"/>
          </p:nvPr>
        </p:nvPicPr>
        <p:blipFill>
          <a:blip r:embed="rId3" cstate="print"/>
          <a:srcRect/>
          <a:stretch>
            <a:fillRect/>
          </a:stretch>
        </p:blipFill>
        <p:spPr bwMode="auto">
          <a:xfrm>
            <a:off x="1369402" y="1774825"/>
            <a:ext cx="6405196" cy="4625975"/>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of the Catalog Record</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369402" y="1774825"/>
            <a:ext cx="6405196" cy="4625975"/>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Bottom of Screen the Public Sees</a:t>
            </a:r>
            <a:endParaRPr lang="en-US" dirty="0"/>
          </a:p>
        </p:txBody>
      </p:sp>
      <p:pic>
        <p:nvPicPr>
          <p:cNvPr id="8196" name="Picture 4"/>
          <p:cNvPicPr>
            <a:picLocks noGrp="1" noChangeAspect="1" noChangeArrowheads="1"/>
          </p:cNvPicPr>
          <p:nvPr>
            <p:ph idx="1"/>
          </p:nvPr>
        </p:nvPicPr>
        <p:blipFill>
          <a:blip r:embed="rId2" cstate="print"/>
          <a:srcRect/>
          <a:stretch>
            <a:fillRect/>
          </a:stretch>
        </p:blipFill>
        <p:spPr bwMode="auto">
          <a:xfrm>
            <a:off x="1268564" y="1774825"/>
            <a:ext cx="6606871" cy="4625975"/>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Archive-It Accessible</a:t>
            </a:r>
            <a:endParaRPr lang="en-US" dirty="0"/>
          </a:p>
        </p:txBody>
      </p:sp>
      <p:sp>
        <p:nvSpPr>
          <p:cNvPr id="3" name="Content Placeholder 2"/>
          <p:cNvSpPr>
            <a:spLocks noGrp="1"/>
          </p:cNvSpPr>
          <p:nvPr>
            <p:ph idx="1"/>
          </p:nvPr>
        </p:nvSpPr>
        <p:spPr/>
        <p:txBody>
          <a:bodyPr/>
          <a:lstStyle/>
          <a:p>
            <a:r>
              <a:rPr lang="en-US" dirty="0" smtClean="0"/>
              <a:t>Screen Capture of State Publications Page with Archive-It link</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of the Catalog Record</a:t>
            </a:r>
            <a:endParaRPr lang="en-US" dirty="0"/>
          </a:p>
        </p:txBody>
      </p:sp>
      <p:pic>
        <p:nvPicPr>
          <p:cNvPr id="6147" name="Picture 3"/>
          <p:cNvPicPr>
            <a:picLocks noGrp="1" noChangeAspect="1" noChangeArrowheads="1"/>
          </p:cNvPicPr>
          <p:nvPr>
            <p:ph idx="1"/>
          </p:nvPr>
        </p:nvPicPr>
        <p:blipFill>
          <a:blip r:embed="rId3" cstate="print"/>
          <a:srcRect/>
          <a:stretch>
            <a:fillRect/>
          </a:stretch>
        </p:blipFill>
        <p:spPr bwMode="auto">
          <a:xfrm>
            <a:off x="1369402" y="1774825"/>
            <a:ext cx="6405196" cy="4625975"/>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of the Catalog Record</a:t>
            </a:r>
            <a:endParaRPr lang="en-US" dirty="0"/>
          </a:p>
        </p:txBody>
      </p:sp>
      <p:pic>
        <p:nvPicPr>
          <p:cNvPr id="7171" name="Picture 3"/>
          <p:cNvPicPr>
            <a:picLocks noGrp="1" noChangeAspect="1" noChangeArrowheads="1"/>
          </p:cNvPicPr>
          <p:nvPr>
            <p:ph idx="1"/>
          </p:nvPr>
        </p:nvPicPr>
        <p:blipFill>
          <a:blip r:embed="rId3" cstate="print"/>
          <a:srcRect/>
          <a:stretch>
            <a:fillRect/>
          </a:stretch>
        </p:blipFill>
        <p:spPr bwMode="auto">
          <a:xfrm>
            <a:off x="1369402" y="1774825"/>
            <a:ext cx="6405196" cy="4625975"/>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Bottom of Screen the Public Sees </a:t>
            </a:r>
            <a:endParaRPr lang="en-US" dirty="0"/>
          </a:p>
        </p:txBody>
      </p:sp>
      <p:pic>
        <p:nvPicPr>
          <p:cNvPr id="9218" name="Picture 2"/>
          <p:cNvPicPr>
            <a:picLocks noGrp="1" noChangeAspect="1" noChangeArrowheads="1"/>
          </p:cNvPicPr>
          <p:nvPr>
            <p:ph idx="1"/>
          </p:nvPr>
        </p:nvPicPr>
        <p:blipFill>
          <a:blip r:embed="rId2" cstate="print"/>
          <a:srcRect/>
          <a:stretch>
            <a:fillRect/>
          </a:stretch>
        </p:blipFill>
        <p:spPr bwMode="auto">
          <a:xfrm>
            <a:off x="1268564" y="1774825"/>
            <a:ext cx="6606871" cy="4625975"/>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ADAH Collection Development and Scoping</a:t>
            </a:r>
            <a:endParaRPr lang="en-US" dirty="0"/>
          </a:p>
        </p:txBody>
      </p:sp>
      <p:sp>
        <p:nvSpPr>
          <p:cNvPr id="3" name="Content Placeholder 2"/>
          <p:cNvSpPr>
            <a:spLocks noGrp="1"/>
          </p:cNvSpPr>
          <p:nvPr>
            <p:ph idx="1"/>
          </p:nvPr>
        </p:nvSpPr>
        <p:spPr/>
        <p:txBody>
          <a:bodyPr/>
          <a:lstStyle/>
          <a:p>
            <a:r>
              <a:rPr lang="en-US" dirty="0" smtClean="0"/>
              <a:t>This has been a lightning tour  </a:t>
            </a:r>
          </a:p>
          <a:p>
            <a:r>
              <a:rPr lang="en-US" dirty="0" smtClean="0"/>
              <a:t>Questions or comments?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2008, when the ADAH committed to Archive-It as a long-term solution, I was asked to be the Archive-It person, primarily because of my responsibility as the state publications archivist and the fact that we knew we were missing the state publications published in electronic form.  </a:t>
            </a:r>
          </a:p>
          <a:p>
            <a:r>
              <a:rPr lang="en-US" dirty="0" smtClean="0"/>
              <a:t>We quickly decided that our primary focus would be on Alabama State Government, so we targeted all three branches of government, especially the constitutional officers.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lnSpcReduction="10000"/>
          </a:bodyPr>
          <a:lstStyle/>
          <a:p>
            <a:r>
              <a:rPr lang="en-US" dirty="0" smtClean="0"/>
              <a:t>The ADAH targeted content rich state agency sites that were well-organized, as the ADAH budget was 5 million documents per year then</a:t>
            </a:r>
          </a:p>
          <a:p>
            <a:r>
              <a:rPr lang="en-US" dirty="0" smtClean="0"/>
              <a:t>In early 2008 the ADAH created the following collections: </a:t>
            </a:r>
          </a:p>
          <a:p>
            <a:r>
              <a:rPr lang="en-US" dirty="0" smtClean="0"/>
              <a:t>Alabama Constitutional Offices, Legislature and Appellate Courts, 26 active seeds</a:t>
            </a:r>
          </a:p>
          <a:p>
            <a:r>
              <a:rPr lang="en-US" dirty="0" smtClean="0"/>
              <a:t>Alabama State Agencies A-H, 65 active seeds</a:t>
            </a:r>
          </a:p>
          <a:p>
            <a:r>
              <a:rPr lang="en-US" dirty="0" smtClean="0"/>
              <a:t>Alabama State Agencies I-Z, 52 active seeds</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The ADAH added another collection that of seeds that we felt might not be captured: </a:t>
            </a:r>
          </a:p>
          <a:p>
            <a:r>
              <a:rPr lang="en-US" dirty="0" smtClean="0"/>
              <a:t>Alabama Regional or Multi-County Agencies or Commissions, 15 active seeds, such as the North Central Alabama Regional Council of Governments and West Alabama Regional Council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In 2009 the ADAH added another area we believed we needed to document, Alabama Political BLOGs. That way the ADAH would get the “politics” as well as the “government” side  </a:t>
            </a:r>
          </a:p>
          <a:p>
            <a:r>
              <a:rPr lang="en-US" dirty="0" smtClean="0"/>
              <a:t>As the web archivist, for lack of a better term, the responsibility for crawling those BLOGs became mine </a:t>
            </a:r>
          </a:p>
          <a:p>
            <a:pPr>
              <a:buNone/>
            </a:pPr>
            <a:r>
              <a:rPr lang="en-US" dirty="0" smtClean="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ADAH Collection Development</a:t>
            </a:r>
            <a:endParaRPr lang="en-US" dirty="0"/>
          </a:p>
        </p:txBody>
      </p:sp>
      <p:sp>
        <p:nvSpPr>
          <p:cNvPr id="3" name="Content Placeholder 2"/>
          <p:cNvSpPr>
            <a:spLocks noGrp="1"/>
          </p:cNvSpPr>
          <p:nvPr>
            <p:ph idx="1"/>
          </p:nvPr>
        </p:nvSpPr>
        <p:spPr/>
        <p:txBody>
          <a:bodyPr/>
          <a:lstStyle/>
          <a:p>
            <a:r>
              <a:rPr lang="en-US" dirty="0" smtClean="0"/>
              <a:t>It should be mentioned here that the political BLOGs are the equivalent of private records collecting, and that the ADAH houses the Alabama History Museum, with over one million objects, and collects private records and special formats related to Alabama, amounting to well over 10,000 cubic ft. of materials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ADAH Collection Development</a:t>
            </a:r>
            <a:endParaRPr lang="en-US" dirty="0"/>
          </a:p>
        </p:txBody>
      </p:sp>
      <p:sp>
        <p:nvSpPr>
          <p:cNvPr id="3" name="Content Placeholder 2"/>
          <p:cNvSpPr>
            <a:spLocks noGrp="1"/>
          </p:cNvSpPr>
          <p:nvPr>
            <p:ph idx="1"/>
          </p:nvPr>
        </p:nvSpPr>
        <p:spPr/>
        <p:txBody>
          <a:bodyPr>
            <a:normAutofit/>
          </a:bodyPr>
          <a:lstStyle/>
          <a:p>
            <a:r>
              <a:rPr lang="en-US" dirty="0" smtClean="0"/>
              <a:t>The ADAH also realized we needed to subdivide our web collections as crawls were ending due to time limitation before all the documents were captured </a:t>
            </a:r>
          </a:p>
          <a:p>
            <a:r>
              <a:rPr lang="en-US" dirty="0" smtClean="0"/>
              <a:t>Subdividing requires one to deactivate seeds in one collection and activate them in another collection. The metadata must also be added to the seed in the new collection, and the seed shows up in both collections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508</TotalTime>
  <Words>1560</Words>
  <Application>Microsoft Macintosh PowerPoint</Application>
  <PresentationFormat>On-screen Show (4:3)</PresentationFormat>
  <Paragraphs>122</Paragraphs>
  <Slides>39</Slides>
  <Notes>4</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Module</vt:lpstr>
      <vt:lpstr>Alabama State  Government &amp; Politics , an Archive-It Example </vt:lpstr>
      <vt:lpstr>ADAH - Early Beginnings</vt:lpstr>
      <vt:lpstr>ADAH - Early Beginnings</vt:lpstr>
      <vt:lpstr>ADAH Collection Development</vt:lpstr>
      <vt:lpstr>ADAH Collection Development</vt:lpstr>
      <vt:lpstr>ADAH Collection Development</vt:lpstr>
      <vt:lpstr>ADAH Collection Development</vt:lpstr>
      <vt:lpstr>ADAH Collection Development</vt:lpstr>
      <vt:lpstr>ADAH Collection Development</vt:lpstr>
      <vt:lpstr>ADAH Collection Development</vt:lpstr>
      <vt:lpstr>ADAH Collection Development</vt:lpstr>
      <vt:lpstr>ADAH Collection Development</vt:lpstr>
      <vt:lpstr>ADAH Collection Development </vt:lpstr>
      <vt:lpstr>ADAH Collection Development</vt:lpstr>
      <vt:lpstr>ADAH Collection Development</vt:lpstr>
      <vt:lpstr>ADAH Collection Development</vt:lpstr>
      <vt:lpstr>Scoping</vt:lpstr>
      <vt:lpstr>Scoping</vt:lpstr>
      <vt:lpstr>Scoping</vt:lpstr>
      <vt:lpstr>Scoping </vt:lpstr>
      <vt:lpstr>Scoping</vt:lpstr>
      <vt:lpstr>Scoping</vt:lpstr>
      <vt:lpstr>Social Media and Ignoring robots.txt </vt:lpstr>
      <vt:lpstr>Scoping </vt:lpstr>
      <vt:lpstr>Scoping </vt:lpstr>
      <vt:lpstr>Scoping</vt:lpstr>
      <vt:lpstr>Making Archive-It Accessible</vt:lpstr>
      <vt:lpstr>Making Archive-It Accessible</vt:lpstr>
      <vt:lpstr>Making Archive-It Accessible</vt:lpstr>
      <vt:lpstr>Making Archive-It Accessible</vt:lpstr>
      <vt:lpstr>Making Archive-It Accessible</vt:lpstr>
      <vt:lpstr>Top of the Catalog Record </vt:lpstr>
      <vt:lpstr>Bottom of the Catalog Record</vt:lpstr>
      <vt:lpstr>Bottom of Screen the Public Sees</vt:lpstr>
      <vt:lpstr>Making Archive-It Accessible</vt:lpstr>
      <vt:lpstr>Top of the Catalog Record</vt:lpstr>
      <vt:lpstr>Bottom of the Catalog Record</vt:lpstr>
      <vt:lpstr>Bottom of Screen the Public Sees </vt:lpstr>
      <vt:lpstr>ADAH Collection Development and Scoping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Alabama Dept. of Archives and History (ADAH) and Archive-It: What Do We Document?</dc:title>
  <dc:creator>mike.breedlove</dc:creator>
  <cp:lastModifiedBy>Archive</cp:lastModifiedBy>
  <cp:revision>177</cp:revision>
  <dcterms:created xsi:type="dcterms:W3CDTF">2011-10-18T12:59:24Z</dcterms:created>
  <dcterms:modified xsi:type="dcterms:W3CDTF">2012-12-10T19:53:24Z</dcterms:modified>
</cp:coreProperties>
</file>