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58" r:id="rId7"/>
    <p:sldId id="259" r:id="rId8"/>
    <p:sldId id="260" r:id="rId9"/>
    <p:sldId id="261" r:id="rId10"/>
    <p:sldId id="266" r:id="rId11"/>
    <p:sldId id="262" r:id="rId12"/>
    <p:sldId id="263" r:id="rId13"/>
    <p:sldId id="264" r:id="rId14"/>
    <p:sldId id="265" r:id="rId15"/>
    <p:sldId id="271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9D16-D36B-42B9-AED3-E2DB05D3D237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6F1C8-38AB-4C14-88A2-8A9669B47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796F2-6D51-49C3-925C-B80C48910409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9D5C-98F0-45C0-A119-44E8BBEDD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6498-B295-440B-A7CA-733EBD18821E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052D-B209-4B59-B910-F24EEE770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F177B-3F03-47D1-9D13-9B31614DD391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A615C-8FF5-4427-933E-7B0CD6BC2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38F8-D744-4119-9043-A99443C8086B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24045-C445-4BE6-8709-C2F62CF5E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72AC-36DB-40FB-B52A-C80C4A879DBC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46917-F2A2-4165-98D4-59C5AC55F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4F0C-0F02-46FC-913E-FA846A296F4C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EBB36-646D-4D43-818B-F4D44EA9C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51C36-F227-4D7C-8CED-FEF94A55ECFE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AF68F-A681-458B-9C2C-3D82B1A67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5EEE-5E3E-4435-8012-C51F09D1FBF4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DC7D9-0747-4BFC-B52F-60FE9B38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6960D-C00B-4FF6-ACF1-3F3D7309FBB3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3AE4-A50B-4F87-9AB3-925591D9A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A7E3-85F3-4EDA-9EC2-4EC1560DE347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4CD4-86D6-4EB6-9073-5DA97DBD6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8B6395-B8DB-438E-A363-4E14A0B13380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EAC789-B9E3-4245-B92B-5EFFC5CCC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l.dropbox.com/u/7100804/Archived_Websites_Metadata_Guidelines_v1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133600" y="3505200"/>
            <a:ext cx="51816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443329"/>
                </a:solidFill>
              </a:rPr>
              <a:t>Can we be doing more?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5562600" y="5421313"/>
            <a:ext cx="34290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Beth Tillinghast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University of Hawaii at Manoa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October 19, 2011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Archive-It Partner Meeting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00200" y="1066800"/>
            <a:ext cx="5562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ACCESS TO OUR ARCHIVED WEBSITE COLLECTIONS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Access Points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686800" cy="4525963"/>
          </a:xfrm>
        </p:spPr>
        <p:txBody>
          <a:bodyPr/>
          <a:lstStyle/>
          <a:p>
            <a:pPr eaLnBrk="1" hangingPunct="1"/>
            <a:r>
              <a:rPr lang="en-US" smtClean="0"/>
              <a:t>General Web Search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769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Access Points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Through an Institution’s Online Catalog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842486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Access Points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/>
          <a:lstStyle/>
          <a:p>
            <a:pPr eaLnBrk="1" hangingPunct="1"/>
            <a:r>
              <a:rPr lang="en-US" smtClean="0"/>
              <a:t>Through WorldCat Via a Library Catalog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81200"/>
            <a:ext cx="73580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Access Points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WorldCat Digital Collection Gateway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Free tool providing ability for uploading the metadata of your unique digital content to WorldCat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                   http://www.oclc.org/gateway/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2" y="387350"/>
            <a:ext cx="8686801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Access Points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/>
          <a:lstStyle/>
          <a:p>
            <a:pPr eaLnBrk="1" hangingPunct="1"/>
            <a:r>
              <a:rPr lang="en-US" smtClean="0"/>
              <a:t>Harvesting Archive-It records directly into WorldCat via the Digital Collection Gateway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861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>
                <a:effectLst/>
              </a:rPr>
              <a:t>ACCESS POINTS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Exporting Metadata to WorldCat for collections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895600"/>
            <a:ext cx="71532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1447800" y="5029200"/>
            <a:ext cx="76200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1524000" y="4876800"/>
            <a:ext cx="76200" cy="1524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>
                <a:effectLst/>
              </a:rPr>
              <a:t>Other Thoughts ??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981200"/>
            <a:ext cx="8686800" cy="4525963"/>
          </a:xfrm>
        </p:spPr>
        <p:txBody>
          <a:bodyPr/>
          <a:lstStyle/>
          <a:p>
            <a:r>
              <a:rPr lang="en-US" smtClean="0"/>
              <a:t>Are there Archive-It plans to allow document-level metadata harvesting?</a:t>
            </a:r>
          </a:p>
          <a:p>
            <a:r>
              <a:rPr lang="en-US" smtClean="0"/>
              <a:t>What other ways can we provide better access to our archived websites?</a:t>
            </a:r>
          </a:p>
          <a:p>
            <a:r>
              <a:rPr lang="en-US" smtClean="0"/>
              <a:t>Do the Archive-It Partners want to work together to develop an appropriate Best Practices?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28600" y="22098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cap="none" smtClean="0">
                <a:effectLst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Access Points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mtClean="0"/>
              <a:t>What is the best practice? </a:t>
            </a:r>
          </a:p>
          <a:p>
            <a:r>
              <a:rPr lang="en-US" smtClean="0"/>
              <a:t>What guidelines do you use?</a:t>
            </a:r>
          </a:p>
          <a:p>
            <a:r>
              <a:rPr lang="en-US" smtClean="0"/>
              <a:t>What is your practice?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Seed-level metadata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Collection-level metadata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Do you have a metadata policy in place as   	part of your Collection Development Plan?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>
                <a:solidFill>
                  <a:schemeClr val="tx2"/>
                </a:solidFill>
                <a:latin typeface="Franklin Gothic Medium" pitchFamily="34" charset="0"/>
              </a:rPr>
              <a:t>ACCESS POINTS - METADATA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Access Points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686800" cy="4525963"/>
          </a:xfrm>
        </p:spPr>
        <p:txBody>
          <a:bodyPr/>
          <a:lstStyle/>
          <a:p>
            <a:r>
              <a:rPr lang="en-US" smtClean="0"/>
              <a:t>Just released ….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              …from the University of Texas Libraries		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>
                <a:solidFill>
                  <a:schemeClr val="tx2"/>
                </a:solidFill>
                <a:latin typeface="Franklin Gothic Medium" pitchFamily="34" charset="0"/>
              </a:rPr>
              <a:t>ACCESS POINTS - METADATA</a:t>
            </a: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731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Content Placeholder 2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04800"/>
            <a:ext cx="8686800" cy="6400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Access Points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smtClean="0"/>
              <a:t>Document URL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z="2400" smtClean="0">
                <a:hlinkClick r:id="rId2"/>
              </a:rPr>
              <a:t>http://dl.dropbox.com/u/7100804/Archived_Websites_Metadata_Guidelines_v1.pdf</a:t>
            </a:r>
            <a:endParaRPr lang="en-US" sz="2400" smtClean="0"/>
          </a:p>
          <a:p>
            <a:pPr>
              <a:buFont typeface="Wingdings 2" pitchFamily="18" charset="2"/>
              <a:buNone/>
            </a:pPr>
            <a:endParaRPr lang="en-US" sz="2400" smtClean="0"/>
          </a:p>
          <a:p>
            <a:pPr>
              <a:buFont typeface="Wingdings 2" pitchFamily="18" charset="2"/>
              <a:buNone/>
            </a:pPr>
            <a:r>
              <a:rPr lang="en-US" sz="2400" smtClean="0"/>
              <a:t> Contact  -   Amy Rushing @         </a:t>
            </a:r>
          </a:p>
          <a:p>
            <a:pPr>
              <a:buFont typeface="Wingdings 2" pitchFamily="18" charset="2"/>
              <a:buNone/>
            </a:pPr>
            <a:r>
              <a:rPr lang="en-US" sz="2400" smtClean="0"/>
              <a:t>                                     </a:t>
            </a:r>
            <a:r>
              <a:rPr lang="en-US" smtClean="0"/>
              <a:t>a.rushing@austin.utexas.edu </a:t>
            </a:r>
            <a:endParaRPr lang="en-US" sz="2400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		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>
                <a:solidFill>
                  <a:schemeClr val="tx2"/>
                </a:solidFill>
                <a:latin typeface="Franklin Gothic Medium" pitchFamily="34" charset="0"/>
              </a:rPr>
              <a:t>ACCESS POINTS - METADATA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0"/>
            <a:ext cx="8239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" y="463550"/>
            <a:ext cx="8686801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Access Points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25963"/>
          </a:xfrm>
        </p:spPr>
        <p:txBody>
          <a:bodyPr/>
          <a:lstStyle/>
          <a:p>
            <a:pPr eaLnBrk="1" hangingPunct="1"/>
            <a:r>
              <a:rPr lang="en-US" smtClean="0"/>
              <a:t>Through an institution’s website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812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Access Points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525963"/>
          </a:xfrm>
        </p:spPr>
        <p:txBody>
          <a:bodyPr/>
          <a:lstStyle/>
          <a:p>
            <a:pPr eaLnBrk="1" hangingPunct="1"/>
            <a:r>
              <a:rPr lang="en-US" smtClean="0"/>
              <a:t>Through the Archive-It  Partner Page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70104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Access Points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525963"/>
          </a:xfrm>
        </p:spPr>
        <p:txBody>
          <a:bodyPr/>
          <a:lstStyle/>
          <a:p>
            <a:pPr eaLnBrk="1" hangingPunct="1"/>
            <a:r>
              <a:rPr lang="en-US" smtClean="0"/>
              <a:t>Partner‘s Web Pages for Archive-It Collections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80010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Access Points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25963"/>
          </a:xfrm>
        </p:spPr>
        <p:txBody>
          <a:bodyPr/>
          <a:lstStyle/>
          <a:p>
            <a:pPr eaLnBrk="1" hangingPunct="1"/>
            <a:r>
              <a:rPr lang="en-US" smtClean="0"/>
              <a:t>General Web Search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73914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2286000" y="4800600"/>
            <a:ext cx="4876800" cy="762000"/>
          </a:xfrm>
          <a:prstGeom prst="ellipse">
            <a:avLst/>
          </a:prstGeom>
          <a:noFill/>
          <a:ln w="9525">
            <a:solidFill>
              <a:srgbClr val="D6009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2116</TotalTime>
  <Words>193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Franklin Gothic Medium</vt:lpstr>
      <vt:lpstr>Franklin Gothic Book</vt:lpstr>
      <vt:lpstr>Wingdings 2</vt:lpstr>
      <vt:lpstr>Calibri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ACCESS POINTS</vt:lpstr>
      <vt:lpstr>Other Thoughts ??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our archived website collections</dc:title>
  <dc:creator>Owner</dc:creator>
  <cp:lastModifiedBy>Hamilton Library</cp:lastModifiedBy>
  <cp:revision>18</cp:revision>
  <dcterms:created xsi:type="dcterms:W3CDTF">2011-10-07T02:03:45Z</dcterms:created>
  <dcterms:modified xsi:type="dcterms:W3CDTF">2011-10-15T03:08:12Z</dcterms:modified>
</cp:coreProperties>
</file>