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0" r:id="rId3"/>
    <p:sldId id="257" r:id="rId4"/>
    <p:sldId id="258" r:id="rId5"/>
    <p:sldId id="259" r:id="rId6"/>
    <p:sldId id="261" r:id="rId7"/>
    <p:sldId id="262" r:id="rId8"/>
    <p:sldId id="263" r:id="rId9"/>
    <p:sldId id="281" r:id="rId10"/>
    <p:sldId id="265" r:id="rId11"/>
    <p:sldId id="264" r:id="rId12"/>
    <p:sldId id="266" r:id="rId13"/>
    <p:sldId id="282" r:id="rId14"/>
    <p:sldId id="268" r:id="rId15"/>
    <p:sldId id="269" r:id="rId16"/>
    <p:sldId id="270" r:id="rId17"/>
    <p:sldId id="271" r:id="rId18"/>
    <p:sldId id="273" r:id="rId19"/>
    <p:sldId id="272" r:id="rId20"/>
    <p:sldId id="274" r:id="rId21"/>
    <p:sldId id="275" r:id="rId22"/>
    <p:sldId id="276" r:id="rId23"/>
    <p:sldId id="277" r:id="rId24"/>
    <p:sldId id="279" r:id="rId25"/>
    <p:sldId id="280" r:id="rId2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8" autoAdjust="0"/>
    <p:restoredTop sz="55313" autoAdjust="0"/>
  </p:normalViewPr>
  <p:slideViewPr>
    <p:cSldViewPr>
      <p:cViewPr varScale="1">
        <p:scale>
          <a:sx n="52" d="100"/>
          <a:sy n="52" d="100"/>
        </p:scale>
        <p:origin x="-1926" y="-96"/>
      </p:cViewPr>
      <p:guideLst>
        <p:guide orient="horz" pos="2160"/>
        <p:guide pos="2880"/>
      </p:guideLst>
    </p:cSldViewPr>
  </p:slideViewPr>
  <p:outlineViewPr>
    <p:cViewPr>
      <p:scale>
        <a:sx n="33" d="100"/>
        <a:sy n="33" d="100"/>
      </p:scale>
      <p:origin x="0" y="0"/>
    </p:cViewPr>
  </p:outlineViewPr>
  <p:notesTextViewPr>
    <p:cViewPr>
      <p:scale>
        <a:sx n="1" d="1"/>
        <a:sy n="1" d="1"/>
      </p:scale>
      <p:origin x="30" y="37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46CAF8C6-B72D-4908-B63A-AC1D4B36C4BC}" type="datetimeFigureOut">
              <a:rPr lang="en-US" smtClean="0"/>
              <a:t>10/18/2011</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A305FAFB-2E82-4BE8-8243-DB3AC55CF467}" type="slidenum">
              <a:rPr lang="en-US" smtClean="0"/>
              <a:t>‹#›</a:t>
            </a:fld>
            <a:endParaRPr lang="en-US"/>
          </a:p>
        </p:txBody>
      </p:sp>
    </p:spTree>
    <p:extLst>
      <p:ext uri="{BB962C8B-B14F-4D97-AF65-F5344CB8AC3E}">
        <p14:creationId xmlns:p14="http://schemas.microsoft.com/office/powerpoint/2010/main" val="757862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a:t>
            </a:r>
            <a:r>
              <a:rPr lang="en-US" baseline="0" dirty="0" smtClean="0"/>
              <a:t>found that the staff at Archive-It were incredibly helpful in helping us set up our account and in trouble-shooting and refining crawls so that we had better success, but we were not exactly sure about decision-making in a number of areas that surrounded metadata, ways of making users aware of content, linking content, and the like.  </a:t>
            </a:r>
            <a:r>
              <a:rPr lang="en-US" baseline="0" dirty="0" smtClean="0"/>
              <a:t>We wanted to know more </a:t>
            </a:r>
            <a:r>
              <a:rPr lang="en-US" baseline="0" dirty="0" smtClean="0"/>
              <a:t>about what our peers were doing, but </a:t>
            </a:r>
            <a:r>
              <a:rPr lang="en-US" baseline="0" dirty="0" smtClean="0"/>
              <a:t>felt </a:t>
            </a:r>
            <a:r>
              <a:rPr lang="en-US" baseline="0" dirty="0" smtClean="0"/>
              <a:t>we </a:t>
            </a:r>
            <a:r>
              <a:rPr lang="en-US" baseline="0" dirty="0" smtClean="0"/>
              <a:t>had not </a:t>
            </a:r>
            <a:r>
              <a:rPr lang="en-US" baseline="0" dirty="0" smtClean="0"/>
              <a:t>seen much within the professional literature on the this topic.  </a:t>
            </a:r>
            <a:r>
              <a:rPr lang="en-US" baseline="0" dirty="0" smtClean="0"/>
              <a:t>This prompted my fellow librarian, </a:t>
            </a:r>
            <a:r>
              <a:rPr lang="en-US" baseline="0" dirty="0" smtClean="0"/>
              <a:t>Lynn </a:t>
            </a:r>
            <a:r>
              <a:rPr lang="en-US" baseline="0" dirty="0" smtClean="0"/>
              <a:t>Whittenberger, </a:t>
            </a:r>
            <a:r>
              <a:rPr lang="en-US" baseline="0" dirty="0" smtClean="0"/>
              <a:t>and I </a:t>
            </a:r>
            <a:r>
              <a:rPr lang="en-US" baseline="0" dirty="0" smtClean="0"/>
              <a:t>to </a:t>
            </a:r>
            <a:r>
              <a:rPr lang="en-US" baseline="0" dirty="0" smtClean="0"/>
              <a:t>undertake a survey to gain a better understanding of the landscape of Archive-It users.  </a:t>
            </a:r>
            <a:r>
              <a:rPr lang="en-US" baseline="0" dirty="0" smtClean="0"/>
              <a:t>Unfortunately</a:t>
            </a:r>
            <a:r>
              <a:rPr lang="en-US" baseline="0" dirty="0" smtClean="0"/>
              <a:t>, due to a number of personal issues, Lynn’s participation in data analysis has been curtailed. I very much want to acknowledge her </a:t>
            </a:r>
            <a:r>
              <a:rPr lang="en-US" baseline="0" dirty="0" smtClean="0"/>
              <a:t>assistance in </a:t>
            </a:r>
            <a:r>
              <a:rPr lang="en-US" baseline="0" dirty="0" smtClean="0"/>
              <a:t>designing the survey </a:t>
            </a:r>
            <a:r>
              <a:rPr lang="en-US" baseline="0" dirty="0" smtClean="0"/>
              <a:t>itself.</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a:t>
            </a:fld>
            <a:endParaRPr lang="en-US"/>
          </a:p>
        </p:txBody>
      </p:sp>
    </p:spTree>
    <p:extLst>
      <p:ext uri="{BB962C8B-B14F-4D97-AF65-F5344CB8AC3E}">
        <p14:creationId xmlns:p14="http://schemas.microsoft.com/office/powerpoint/2010/main" val="3112995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I mentioned </a:t>
            </a:r>
            <a:r>
              <a:rPr lang="en-US" dirty="0" smtClean="0"/>
              <a:t>earlier, </a:t>
            </a:r>
            <a:r>
              <a:rPr lang="en-US" dirty="0" smtClean="0"/>
              <a:t>one of the reasons</a:t>
            </a:r>
            <a:r>
              <a:rPr lang="en-US" baseline="0" dirty="0" smtClean="0"/>
              <a:t> we embarked on this research project was to </a:t>
            </a:r>
            <a:r>
              <a:rPr lang="en-US" baseline="0" dirty="0" smtClean="0"/>
              <a:t>learn </a:t>
            </a:r>
            <a:r>
              <a:rPr lang="en-US" baseline="0" dirty="0" smtClean="0"/>
              <a:t>more about what our colleagues were actually doing in terms of preparing metadata about resources collected in their Archive-It collections</a:t>
            </a:r>
            <a:r>
              <a:rPr lang="en-US" baseline="0" dirty="0" smtClean="0"/>
              <a:t>.  </a:t>
            </a:r>
            <a:endParaRPr lang="en-US" baseline="0" dirty="0" smtClean="0"/>
          </a:p>
          <a:p>
            <a:endParaRPr lang="en-US" baseline="0" dirty="0" smtClean="0"/>
          </a:p>
          <a:p>
            <a:r>
              <a:rPr lang="en-US" baseline="0" dirty="0" smtClean="0"/>
              <a:t>As you know, Archive-It allows us to prepare metadata at three levels: that of the collection, that of the seed, and that of the individual document or file. </a:t>
            </a:r>
            <a:r>
              <a:rPr lang="en-US" baseline="0" dirty="0" smtClean="0"/>
              <a:t>Are partner organizations preparing metadata within Archive-It?</a:t>
            </a:r>
            <a:endParaRPr lang="en-US" baseline="0" dirty="0" smtClean="0"/>
          </a:p>
        </p:txBody>
      </p:sp>
      <p:sp>
        <p:nvSpPr>
          <p:cNvPr id="4" name="Slide Number Placeholder 3"/>
          <p:cNvSpPr>
            <a:spLocks noGrp="1"/>
          </p:cNvSpPr>
          <p:nvPr>
            <p:ph type="sldNum" sz="quarter" idx="10"/>
          </p:nvPr>
        </p:nvSpPr>
        <p:spPr/>
        <p:txBody>
          <a:bodyPr/>
          <a:lstStyle/>
          <a:p>
            <a:fld id="{A305FAFB-2E82-4BE8-8243-DB3AC55CF467}" type="slidenum">
              <a:rPr lang="en-US" smtClean="0"/>
              <a:t>10</a:t>
            </a:fld>
            <a:endParaRPr lang="en-US"/>
          </a:p>
        </p:txBody>
      </p:sp>
    </p:spTree>
    <p:extLst>
      <p:ext uri="{BB962C8B-B14F-4D97-AF65-F5344CB8AC3E}">
        <p14:creationId xmlns:p14="http://schemas.microsoft.com/office/powerpoint/2010/main" val="3388055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Given that</a:t>
            </a:r>
            <a:r>
              <a:rPr lang="en-US" baseline="0" dirty="0" smtClean="0"/>
              <a:t> the majority of respondents spend less than 1 hour a week on their Archive-It efforts, responses in the area of metadata preparation are not particularly surprising.</a:t>
            </a:r>
          </a:p>
          <a:p>
            <a:endParaRPr lang="en-US" baseline="0" dirty="0" smtClean="0"/>
          </a:p>
          <a:p>
            <a:r>
              <a:rPr lang="en-US" baseline="0" dirty="0" smtClean="0"/>
              <a:t>Read points on the slide!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4. The </a:t>
            </a:r>
            <a:r>
              <a:rPr lang="en-US" dirty="0" smtClean="0"/>
              <a:t>customized</a:t>
            </a:r>
            <a:r>
              <a:rPr lang="en-US" baseline="0" dirty="0" smtClean="0"/>
              <a:t> metadata field </a:t>
            </a:r>
            <a:r>
              <a:rPr lang="en-US" dirty="0" smtClean="0"/>
              <a:t>was created to repeat an existing </a:t>
            </a:r>
            <a:r>
              <a:rPr lang="en-US" dirty="0" smtClean="0"/>
              <a:t>field.</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5. Those </a:t>
            </a:r>
            <a:r>
              <a:rPr lang="en-US" dirty="0" smtClean="0"/>
              <a:t>who have been Archive-It partners for less than 6 months are slightly </a:t>
            </a:r>
            <a:r>
              <a:rPr lang="en-US" dirty="0" smtClean="0"/>
              <a:t>less likely to create </a:t>
            </a:r>
            <a:r>
              <a:rPr lang="en-US" dirty="0" smtClean="0"/>
              <a:t>site groupings than those who have</a:t>
            </a:r>
            <a:r>
              <a:rPr lang="en-US" baseline="0" dirty="0" smtClean="0"/>
              <a:t> been partners for longer periods. This could be the result of a number of factors, including the </a:t>
            </a:r>
            <a:r>
              <a:rPr lang="en-US" baseline="0" dirty="0" smtClean="0"/>
              <a:t>time they have had </a:t>
            </a:r>
            <a:r>
              <a:rPr lang="en-US" baseline="0" dirty="0" smtClean="0"/>
              <a:t>to experiment with the product, the possibility that they may harvest fewer seeds and have less need for site </a:t>
            </a:r>
            <a:r>
              <a:rPr lang="en-US" baseline="0" dirty="0" smtClean="0"/>
              <a:t>groupings to arrange their collection pages, </a:t>
            </a:r>
            <a:r>
              <a:rPr lang="en-US" baseline="0" dirty="0" smtClean="0"/>
              <a:t>or something else entirely.</a:t>
            </a:r>
            <a:endParaRPr lang="en-US"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Given that 44% of respondents have been using Archive-It for 6 months or less, it will be interesting to see if these responses change over time. Generally speaking, as the process of metadata creation becomes more granular – moving from the collection to seed to document level – it becomes an increasingly manual process, meaning it is also more time-consuming.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11</a:t>
            </a:fld>
            <a:endParaRPr lang="en-US"/>
          </a:p>
        </p:txBody>
      </p:sp>
    </p:spTree>
    <p:extLst>
      <p:ext uri="{BB962C8B-B14F-4D97-AF65-F5344CB8AC3E}">
        <p14:creationId xmlns:p14="http://schemas.microsoft.com/office/powerpoint/2010/main" val="3732469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main </a:t>
            </a:r>
            <a:r>
              <a:rPr lang="en-US" baseline="0" dirty="0" smtClean="0"/>
              <a:t>factors </a:t>
            </a:r>
            <a:r>
              <a:rPr lang="en-US" baseline="0" dirty="0" smtClean="0"/>
              <a:t>seem to </a:t>
            </a:r>
            <a:r>
              <a:rPr lang="en-US" baseline="0" dirty="0" smtClean="0"/>
              <a:t>play a role in decisions to create seed-level metadata </a:t>
            </a:r>
            <a:r>
              <a:rPr lang="en-US" baseline="0" dirty="0" smtClean="0"/>
              <a:t>in general: the perceived value of the seed for research and the time available for planning and managing Archive-It efforts. </a:t>
            </a:r>
            <a:r>
              <a:rPr lang="en-US" baseline="0" dirty="0" smtClean="0"/>
              <a:t>There are a </a:t>
            </a:r>
            <a:r>
              <a:rPr lang="en-US" baseline="0" dirty="0" smtClean="0"/>
              <a:t>few other factors that weigh into the </a:t>
            </a:r>
            <a:r>
              <a:rPr lang="en-US" baseline="0" dirty="0" smtClean="0"/>
              <a:t>equation, including the ease in automatically generating  the metadata and the perceived difficulty in determining the content from the seed name itself. </a:t>
            </a:r>
          </a:p>
          <a:p>
            <a:endParaRPr lang="en-US" baseline="0" dirty="0" smtClean="0"/>
          </a:p>
          <a:p>
            <a:r>
              <a:rPr lang="en-US" baseline="0" dirty="0" smtClean="0"/>
              <a:t>The other category here: 1 institution noted in research mode; another noted that all or almost all seeds receive metadata, so the factors don’t really apply to their decision-making.</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A305FAFB-2E82-4BE8-8243-DB3AC55CF467}" type="slidenum">
              <a:rPr lang="en-US" smtClean="0"/>
              <a:t>12</a:t>
            </a:fld>
            <a:endParaRPr lang="en-US"/>
          </a:p>
        </p:txBody>
      </p:sp>
    </p:spTree>
    <p:extLst>
      <p:ext uri="{BB962C8B-B14F-4D97-AF65-F5344CB8AC3E}">
        <p14:creationId xmlns:p14="http://schemas.microsoft.com/office/powerpoint/2010/main" val="3408105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When we asked about factors used to determine documents that receive metadata, responses fell into only two categories, the same as for the seed-level. Nearly 86% respondents base their decisions on the perceived value of the document and the number basing the decision on time available remained fairly stable at almost 43%.</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13</a:t>
            </a:fld>
            <a:endParaRPr lang="en-US"/>
          </a:p>
        </p:txBody>
      </p:sp>
    </p:spTree>
    <p:extLst>
      <p:ext uri="{BB962C8B-B14F-4D97-AF65-F5344CB8AC3E}">
        <p14:creationId xmlns:p14="http://schemas.microsoft.com/office/powerpoint/2010/main" val="370781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also asked respondents about their usage of Dublin Core fields with regard to seeds and individual documents.  The number of respondents who actually prepare metadata for individual documents is too low to generate meaningful discussion, but you can see here that in every case with the exception of the format field, respondents are more likely to use a field at the collection, as opposed to the seed </a:t>
            </a:r>
            <a:r>
              <a:rPr lang="en-US" baseline="0" dirty="0" smtClean="0"/>
              <a:t>level.</a:t>
            </a:r>
            <a:endParaRPr lang="en-US" baseline="0" dirty="0" smtClean="0"/>
          </a:p>
          <a:p>
            <a:endParaRPr lang="en-US" baseline="0" dirty="0" smtClean="0"/>
          </a:p>
          <a:p>
            <a:r>
              <a:rPr lang="en-US" baseline="0" dirty="0" smtClean="0"/>
              <a:t>The most utilized fields, not surprisingly, are the description and title fields, with a flip-flopping in primary usage between the collection and seed levels</a:t>
            </a:r>
            <a:r>
              <a:rPr lang="en-US" baseline="0" dirty="0" smtClean="0"/>
              <a:t>.</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me, the biggest take-away in terms of respondents’ practices in generating metadata within Archive-It is that organizations are not, by-and-large, doing a whole lot. There are a number of possible reasons, including: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Organizations just haven’t yet gotten around to preparing metadata in Archive-It and are still in their infancy in terms of their web archiving efforts</a:t>
            </a:r>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Organizations do not believe that metadata is warranted or useful to be created</a:t>
            </a:r>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Organizations are focusing their metadata creation practices in areas outside the Archive-It platform</a:t>
            </a:r>
            <a:endParaRPr lang="en-US" dirty="0" smtClean="0"/>
          </a:p>
          <a:p>
            <a:endParaRPr lang="en-US" baseline="0" dirty="0" smtClean="0"/>
          </a:p>
          <a:p>
            <a:r>
              <a:rPr lang="en-US" baseline="0" dirty="0" smtClean="0"/>
              <a:t>Of course, it could be something else entirely as well.</a:t>
            </a:r>
            <a:endParaRPr lang="en-US" baseline="0" dirty="0" smtClean="0"/>
          </a:p>
        </p:txBody>
      </p:sp>
      <p:sp>
        <p:nvSpPr>
          <p:cNvPr id="4" name="Slide Number Placeholder 3"/>
          <p:cNvSpPr>
            <a:spLocks noGrp="1"/>
          </p:cNvSpPr>
          <p:nvPr>
            <p:ph type="sldNum" sz="quarter" idx="10"/>
          </p:nvPr>
        </p:nvSpPr>
        <p:spPr/>
        <p:txBody>
          <a:bodyPr/>
          <a:lstStyle/>
          <a:p>
            <a:fld id="{A305FAFB-2E82-4BE8-8243-DB3AC55CF467}" type="slidenum">
              <a:rPr lang="en-US" smtClean="0"/>
              <a:t>14</a:t>
            </a:fld>
            <a:endParaRPr lang="en-US"/>
          </a:p>
        </p:txBody>
      </p:sp>
    </p:spTree>
    <p:extLst>
      <p:ext uri="{BB962C8B-B14F-4D97-AF65-F5344CB8AC3E}">
        <p14:creationId xmlns:p14="http://schemas.microsoft.com/office/powerpoint/2010/main" val="8052007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Now</a:t>
            </a:r>
            <a:r>
              <a:rPr lang="en-US" baseline="0" dirty="0" smtClean="0"/>
              <a:t> that we know a little bit more about how organizations are applying and using metadata within the Archive-It portal and framework, we wanted to learn more about how organizations were directing users to this content and, in general, making them aware of its existence.  </a:t>
            </a:r>
            <a:endParaRPr lang="en-US" baseline="0" dirty="0" smtClean="0"/>
          </a:p>
          <a:p>
            <a:endParaRPr lang="en-US" baseline="0" dirty="0" smtClean="0"/>
          </a:p>
          <a:p>
            <a:r>
              <a:rPr lang="en-US" baseline="0" dirty="0" smtClean="0"/>
              <a:t>This </a:t>
            </a:r>
            <a:r>
              <a:rPr lang="en-US" baseline="0" dirty="0" smtClean="0"/>
              <a:t>content we are capturing with Archive-It is by and large in a silo, separated from related material </a:t>
            </a:r>
            <a:r>
              <a:rPr lang="en-US" baseline="0" dirty="0" smtClean="0"/>
              <a:t>in the archives due </a:t>
            </a:r>
            <a:r>
              <a:rPr lang="en-US" baseline="0" dirty="0" smtClean="0"/>
              <a:t>to the service employed to capture and </a:t>
            </a:r>
            <a:r>
              <a:rPr lang="en-US" baseline="0" dirty="0" smtClean="0"/>
              <a:t>present it</a:t>
            </a:r>
            <a:r>
              <a:rPr lang="en-US" baseline="0" dirty="0" smtClean="0"/>
              <a:t>.  What are organizations doing to enable discovery of this content and to build linkages between </a:t>
            </a:r>
            <a:r>
              <a:rPr lang="en-US" baseline="0" dirty="0" smtClean="0"/>
              <a:t>Archive-It content and other content described and accessible via more  traditional modes – </a:t>
            </a:r>
            <a:r>
              <a:rPr lang="en-US" baseline="0" dirty="0" smtClean="0"/>
              <a:t>for example</a:t>
            </a:r>
            <a:r>
              <a:rPr lang="en-US" baseline="0" dirty="0" smtClean="0"/>
              <a:t>, in </a:t>
            </a:r>
            <a:r>
              <a:rPr lang="en-US" baseline="0" dirty="0" smtClean="0"/>
              <a:t>finding aids and catalog </a:t>
            </a:r>
            <a:r>
              <a:rPr lang="en-US" baseline="0" dirty="0" smtClean="0"/>
              <a:t>records?</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15</a:t>
            </a:fld>
            <a:endParaRPr lang="en-US"/>
          </a:p>
        </p:txBody>
      </p:sp>
    </p:spTree>
    <p:extLst>
      <p:ext uri="{BB962C8B-B14F-4D97-AF65-F5344CB8AC3E}">
        <p14:creationId xmlns:p14="http://schemas.microsoft.com/office/powerpoint/2010/main" val="1942214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place librarians and archivists have traditionally described content is within a catalog record.  You can see here that the majority of respondents do not catalog Archive-It content at any level within a catalog </a:t>
            </a:r>
            <a:r>
              <a:rPr lang="en-US" baseline="0" dirty="0" smtClean="0"/>
              <a:t>record, with responses from roughly 63% to 70% in the negative, depending on the granularity.</a:t>
            </a:r>
            <a:endParaRPr lang="en-US" baseline="0" dirty="0" smtClean="0"/>
          </a:p>
          <a:p>
            <a:endParaRPr lang="en-US" baseline="0" dirty="0" smtClean="0"/>
          </a:p>
          <a:p>
            <a:r>
              <a:rPr lang="en-US" baseline="0" dirty="0" smtClean="0"/>
              <a:t>Of the 13 respondents who do create catalog records at some level, the highest percentage prepare records at the </a:t>
            </a:r>
            <a:r>
              <a:rPr lang="en-US" baseline="0" dirty="0" smtClean="0"/>
              <a:t>collection-level. </a:t>
            </a:r>
            <a:r>
              <a:rPr lang="en-US" baseline="0" dirty="0" smtClean="0"/>
              <a:t>7 of those 13 (54%) also submit records to </a:t>
            </a:r>
            <a:r>
              <a:rPr lang="en-US" baseline="0" dirty="0" err="1" smtClean="0"/>
              <a:t>WorldCat</a:t>
            </a:r>
            <a:r>
              <a:rPr lang="en-US" baseline="0" dirty="0" smtClean="0"/>
              <a:t>.</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Archivists </a:t>
            </a:r>
            <a:r>
              <a:rPr lang="en-US" baseline="0" dirty="0" smtClean="0"/>
              <a:t>also prepare finding aids describing their holdings at a more detailed level.  Within university settings in particular, it seems quite likely that content captured by an Archive-It subscription would continue series already held by the organization in paper or other formats. We were curious as to how or if partners are building linkages between content in these different formats, stored and accessible in different ways. </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16</a:t>
            </a:fld>
            <a:endParaRPr lang="en-US"/>
          </a:p>
        </p:txBody>
      </p:sp>
    </p:spTree>
    <p:extLst>
      <p:ext uri="{BB962C8B-B14F-4D97-AF65-F5344CB8AC3E}">
        <p14:creationId xmlns:p14="http://schemas.microsoft.com/office/powerpoint/2010/main" val="25435352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Only 23% </a:t>
            </a:r>
            <a:r>
              <a:rPr lang="en-US" baseline="0" dirty="0" smtClean="0"/>
              <a:t>of respondents are linking to Archive-It content from their finding aids!  Again</a:t>
            </a:r>
            <a:r>
              <a:rPr lang="en-US" baseline="0" dirty="0" smtClean="0"/>
              <a:t>, I am </a:t>
            </a:r>
            <a:r>
              <a:rPr lang="en-US" baseline="0" dirty="0" smtClean="0"/>
              <a:t>not sure if this is due to lack of time devoted to this effort or something else.  Within our organization, there are some people who are concerned about linking to content before we are able to show a history of </a:t>
            </a:r>
            <a:r>
              <a:rPr lang="en-US" baseline="0" dirty="0" smtClean="0"/>
              <a:t>crawls, and so this is a step we are delaying on for the short term.</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17</a:t>
            </a:fld>
            <a:endParaRPr lang="en-US"/>
          </a:p>
        </p:txBody>
      </p:sp>
    </p:spTree>
    <p:extLst>
      <p:ext uri="{BB962C8B-B14F-4D97-AF65-F5344CB8AC3E}">
        <p14:creationId xmlns:p14="http://schemas.microsoft.com/office/powerpoint/2010/main" val="27849981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approach – and</a:t>
            </a:r>
            <a:r>
              <a:rPr lang="en-US" baseline="0" dirty="0" smtClean="0"/>
              <a:t> not one that we necessarily advocate – could be to create separate collections, record groups, or series to </a:t>
            </a:r>
            <a:r>
              <a:rPr lang="en-US" baseline="0" dirty="0" smtClean="0"/>
              <a:t>describe only the </a:t>
            </a:r>
            <a:r>
              <a:rPr lang="en-US" baseline="0" dirty="0" smtClean="0"/>
              <a:t>content collected via Archive-It.  Few respondents – just over 17% have taken this approach.  </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18</a:t>
            </a:fld>
            <a:endParaRPr lang="en-US"/>
          </a:p>
        </p:txBody>
      </p:sp>
    </p:spTree>
    <p:extLst>
      <p:ext uri="{BB962C8B-B14F-4D97-AF65-F5344CB8AC3E}">
        <p14:creationId xmlns:p14="http://schemas.microsoft.com/office/powerpoint/2010/main" val="16414030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One</a:t>
            </a:r>
            <a:r>
              <a:rPr lang="en-US" baseline="0" dirty="0" smtClean="0"/>
              <a:t> </a:t>
            </a:r>
            <a:r>
              <a:rPr lang="en-US" baseline="0" dirty="0" smtClean="0"/>
              <a:t>other popular means of discovery is the Google-type search box that many of us deploy in some form on our institutional sites. Archive-It offers code for such a box to be deployed on organizational websites to search Archive-It content. </a:t>
            </a:r>
            <a:r>
              <a:rPr lang="en-US" dirty="0" smtClean="0"/>
              <a:t>Only </a:t>
            </a:r>
            <a:r>
              <a:rPr lang="en-US" dirty="0" smtClean="0"/>
              <a:t>41% of respondents </a:t>
            </a:r>
            <a:r>
              <a:rPr lang="en-US" dirty="0" smtClean="0"/>
              <a:t>reported that they</a:t>
            </a:r>
            <a:r>
              <a:rPr lang="en-US" baseline="0" dirty="0" smtClean="0"/>
              <a:t> </a:t>
            </a:r>
            <a:r>
              <a:rPr lang="en-US" dirty="0" smtClean="0"/>
              <a:t>include </a:t>
            </a:r>
            <a:r>
              <a:rPr lang="en-US" dirty="0" smtClean="0"/>
              <a:t>an Archive-It search box on their organization’s website.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By and large, then, it appears that respondents are not employing tactics to build linkages between</a:t>
            </a:r>
            <a:r>
              <a:rPr lang="en-US" baseline="0" dirty="0" smtClean="0"/>
              <a:t> the content being captured by Archive-It and the content collected and described elsewhere.</a:t>
            </a:r>
            <a:endParaRPr lang="en-US" dirty="0" smtClean="0"/>
          </a:p>
          <a:p>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19</a:t>
            </a:fld>
            <a:endParaRPr lang="en-US"/>
          </a:p>
        </p:txBody>
      </p:sp>
    </p:spTree>
    <p:extLst>
      <p:ext uri="{BB962C8B-B14F-4D97-AF65-F5344CB8AC3E}">
        <p14:creationId xmlns:p14="http://schemas.microsoft.com/office/powerpoint/2010/main" val="1256403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sent an email inviting </a:t>
            </a:r>
            <a:r>
              <a:rPr lang="en-US" dirty="0" smtClean="0"/>
              <a:t>participation </a:t>
            </a:r>
            <a:r>
              <a:rPr lang="en-US" baseline="0" dirty="0" smtClean="0"/>
              <a:t>to </a:t>
            </a:r>
            <a:r>
              <a:rPr lang="en-US" baseline="0" dirty="0" smtClean="0"/>
              <a:t>the Archive-It member listserv on March 21, 2011.  At that time, the list had 282 members</a:t>
            </a:r>
            <a:r>
              <a:rPr lang="en-US" baseline="0" dirty="0" smtClean="0"/>
              <a:t>; but if you de-dupe the list based on domain alone, it reduces the organizations represented to a maximum of 137, as some organizations – including my own – have more than one employee on the list. By </a:t>
            </a:r>
            <a:r>
              <a:rPr lang="en-US" baseline="0" dirty="0" smtClean="0"/>
              <a:t>the time the survey closed on April 6, we received 37 responses, a response rate </a:t>
            </a:r>
            <a:r>
              <a:rPr lang="en-US" baseline="0" dirty="0" smtClean="0"/>
              <a:t>of 13% of the full list or 27% of the de-duped list.</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2</a:t>
            </a:fld>
            <a:endParaRPr lang="en-US"/>
          </a:p>
        </p:txBody>
      </p:sp>
    </p:spTree>
    <p:extLst>
      <p:ext uri="{BB962C8B-B14F-4D97-AF65-F5344CB8AC3E}">
        <p14:creationId xmlns:p14="http://schemas.microsoft.com/office/powerpoint/2010/main" val="26088684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final piece of our survey,</a:t>
            </a:r>
            <a:r>
              <a:rPr lang="en-US" baseline="0" dirty="0" smtClean="0"/>
              <a:t> we designed a series of questions that we hoped would get at </a:t>
            </a:r>
            <a:r>
              <a:rPr lang="en-US" baseline="0" dirty="0" smtClean="0"/>
              <a:t>whether organizations were </a:t>
            </a:r>
            <a:r>
              <a:rPr lang="en-US" baseline="0" dirty="0" smtClean="0"/>
              <a:t>happy with their efforts, or whether they saw their Archive-It efforts in their infancy and the direction in which they felt they might be going. We hypothesized that as many organizations were still relatively new to the service, they might report less incidence of some sorts of descriptive efforts </a:t>
            </a:r>
            <a:r>
              <a:rPr lang="en-US" baseline="0" dirty="0" smtClean="0"/>
              <a:t>we asked about due </a:t>
            </a:r>
            <a:r>
              <a:rPr lang="en-US" baseline="0" dirty="0" smtClean="0"/>
              <a:t>to the fact that they had yet had the opportunity to explore or implement </a:t>
            </a:r>
            <a:r>
              <a:rPr lang="en-US" baseline="0" dirty="0" smtClean="0"/>
              <a:t>them.</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20</a:t>
            </a:fld>
            <a:endParaRPr lang="en-US"/>
          </a:p>
        </p:txBody>
      </p:sp>
    </p:spTree>
    <p:extLst>
      <p:ext uri="{BB962C8B-B14F-4D97-AF65-F5344CB8AC3E}">
        <p14:creationId xmlns:p14="http://schemas.microsoft.com/office/powerpoint/2010/main" val="19262652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Those who do not intend to make users more aware of resources in Archive-It tend to view it as a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low-priority project,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lack the resources to increase awareness (time, staff, etc.)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or have fears that the archived content might be mistaken for current content</a:t>
            </a:r>
            <a:r>
              <a:rPr lang="en-US" baseline="0" dirty="0" smtClean="0"/>
              <a:t> and so are, in some ways, trying to keep that content less discoverable.</a:t>
            </a:r>
            <a:endParaRPr lang="en-US" dirty="0" smtClean="0"/>
          </a:p>
          <a:p>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21</a:t>
            </a:fld>
            <a:endParaRPr lang="en-US"/>
          </a:p>
        </p:txBody>
      </p:sp>
    </p:spTree>
    <p:extLst>
      <p:ext uri="{BB962C8B-B14F-4D97-AF65-F5344CB8AC3E}">
        <p14:creationId xmlns:p14="http://schemas.microsoft.com/office/powerpoint/2010/main" val="8029918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t>
            </a:r>
            <a:r>
              <a:rPr lang="en-US" dirty="0" smtClean="0"/>
              <a:t>asked about the ways </a:t>
            </a:r>
            <a:r>
              <a:rPr lang="en-US" dirty="0" smtClean="0"/>
              <a:t>in which organizations planned to make user</a:t>
            </a:r>
            <a:r>
              <a:rPr lang="en-US" baseline="0" dirty="0" smtClean="0"/>
              <a:t>s more aware of content in Archive-It.  </a:t>
            </a:r>
            <a:endParaRPr lang="en-US" baseline="0" dirty="0" smtClean="0"/>
          </a:p>
          <a:p>
            <a:endParaRPr lang="en-US" baseline="0" dirty="0" smtClean="0"/>
          </a:p>
          <a:p>
            <a:r>
              <a:rPr lang="en-US" baseline="0" dirty="0" smtClean="0"/>
              <a:t>The </a:t>
            </a:r>
            <a:r>
              <a:rPr lang="en-US" baseline="0" dirty="0" smtClean="0"/>
              <a:t>t</a:t>
            </a:r>
            <a:r>
              <a:rPr lang="en-US" dirty="0" smtClean="0"/>
              <a:t>op areas tend to </a:t>
            </a:r>
            <a:r>
              <a:rPr lang="en-US" dirty="0" smtClean="0"/>
              <a:t>relate to activities </a:t>
            </a:r>
            <a:r>
              <a:rPr lang="en-US" dirty="0" smtClean="0"/>
              <a:t>creating those linkages between </a:t>
            </a:r>
            <a:r>
              <a:rPr lang="en-US" dirty="0" smtClean="0"/>
              <a:t>Archive-It</a:t>
            </a:r>
            <a:r>
              <a:rPr lang="en-US" baseline="0" dirty="0" smtClean="0"/>
              <a:t> </a:t>
            </a:r>
            <a:r>
              <a:rPr lang="en-US" dirty="0" smtClean="0"/>
              <a:t>content</a:t>
            </a:r>
            <a:r>
              <a:rPr lang="en-US" baseline="0" dirty="0" smtClean="0"/>
              <a:t> and organizational webpages or finding aids describing archival content, with 56% planning to include an Archive-It search box on their website and 48% planning to develop portal pages to Archive-It content. </a:t>
            </a:r>
          </a:p>
          <a:p>
            <a:endParaRPr lang="en-US" baseline="0" dirty="0" smtClean="0"/>
          </a:p>
          <a:p>
            <a:r>
              <a:rPr lang="en-US" baseline="0" dirty="0" smtClean="0"/>
              <a:t>Priorities are much lower focusing on the creation of </a:t>
            </a:r>
            <a:r>
              <a:rPr lang="en-US" baseline="0" dirty="0" smtClean="0"/>
              <a:t>metadata within Archive-It, and the </a:t>
            </a:r>
            <a:r>
              <a:rPr lang="en-US" baseline="0" dirty="0" smtClean="0"/>
              <a:t>fewest respondents plan </a:t>
            </a:r>
            <a:r>
              <a:rPr lang="en-US" baseline="0" dirty="0" smtClean="0"/>
              <a:t>to focus on metadata within the OPAC.  </a:t>
            </a:r>
            <a:endParaRPr lang="en-US" baseline="0" dirty="0" smtClean="0"/>
          </a:p>
          <a:p>
            <a:endParaRPr lang="en-US" baseline="0" dirty="0" smtClean="0"/>
          </a:p>
          <a:p>
            <a:r>
              <a:rPr lang="en-US" dirty="0" smtClean="0"/>
              <a:t>Answers</a:t>
            </a:r>
            <a:r>
              <a:rPr lang="en-US" baseline="0" dirty="0" smtClean="0"/>
              <a:t> </a:t>
            </a:r>
            <a:r>
              <a:rPr lang="en-US" baseline="0" dirty="0" smtClean="0"/>
              <a:t>provided by respondents in the other category (8) were a bit all over the map, though several respondents noted that they intended to conduct some sort of publicity/awareness campaign. </a:t>
            </a:r>
            <a:r>
              <a:rPr lang="en-US" baseline="0" dirty="0" smtClean="0"/>
              <a:t>Other responses included interest in </a:t>
            </a:r>
            <a:endParaRPr lang="en-US" baseline="0" dirty="0" smtClean="0"/>
          </a:p>
          <a:p>
            <a:pPr marL="171450" indent="-171450">
              <a:buFont typeface="Arial" pitchFamily="34" charset="0"/>
              <a:buChar char="•"/>
            </a:pPr>
            <a:r>
              <a:rPr lang="en-US" dirty="0" smtClean="0"/>
              <a:t>Adding a link to Archive-It on institutional 404 </a:t>
            </a:r>
            <a:r>
              <a:rPr lang="en-US" dirty="0" smtClean="0"/>
              <a:t>pages, and</a:t>
            </a:r>
            <a:endParaRPr lang="en-US" dirty="0" smtClean="0"/>
          </a:p>
          <a:p>
            <a:pPr marL="171450" indent="-171450">
              <a:buFont typeface="Arial" pitchFamily="34" charset="0"/>
              <a:buChar char="•"/>
            </a:pPr>
            <a:r>
              <a:rPr lang="en-US" dirty="0" smtClean="0"/>
              <a:t>adding </a:t>
            </a:r>
            <a:r>
              <a:rPr lang="en-US" dirty="0" smtClean="0"/>
              <a:t>Archive-It </a:t>
            </a:r>
            <a:r>
              <a:rPr lang="en-US" dirty="0" smtClean="0"/>
              <a:t>URLs for electronic </a:t>
            </a:r>
            <a:r>
              <a:rPr lang="en-US" dirty="0" smtClean="0"/>
              <a:t>versions of resources </a:t>
            </a:r>
            <a:r>
              <a:rPr lang="en-US" dirty="0" smtClean="0"/>
              <a:t>to catalog records for print </a:t>
            </a:r>
            <a:r>
              <a:rPr lang="en-US" dirty="0" smtClean="0"/>
              <a:t>versions, and </a:t>
            </a:r>
            <a:endParaRPr lang="en-US" dirty="0" smtClean="0"/>
          </a:p>
          <a:p>
            <a:pPr marL="171450" indent="-171450">
              <a:buFont typeface="Arial" pitchFamily="34" charset="0"/>
              <a:buChar char="•"/>
            </a:pPr>
            <a:r>
              <a:rPr lang="en-US" dirty="0" smtClean="0"/>
              <a:t>adding some of the harvested content to </a:t>
            </a:r>
            <a:r>
              <a:rPr lang="en-US" dirty="0" smtClean="0"/>
              <a:t>the</a:t>
            </a:r>
            <a:r>
              <a:rPr lang="en-US" baseline="0" dirty="0" smtClean="0"/>
              <a:t> organization’s</a:t>
            </a:r>
            <a:r>
              <a:rPr lang="en-US" dirty="0" smtClean="0"/>
              <a:t> </a:t>
            </a:r>
            <a:r>
              <a:rPr lang="en-US" dirty="0" smtClean="0"/>
              <a:t>main digital repository in topic-based collections and trying to refine the search capabilities for precision</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22</a:t>
            </a:fld>
            <a:endParaRPr lang="en-US"/>
          </a:p>
        </p:txBody>
      </p:sp>
    </p:spTree>
    <p:extLst>
      <p:ext uri="{BB962C8B-B14F-4D97-AF65-F5344CB8AC3E}">
        <p14:creationId xmlns:p14="http://schemas.microsoft.com/office/powerpoint/2010/main" val="23274285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a:t>
            </a:r>
            <a:r>
              <a:rPr lang="en-US" baseline="0" dirty="0" smtClean="0"/>
              <a:t> we asked respondents which strategies they felt were most effective in increasing awareness of content, as we weren’t sure whether they would be entirely consistent with activities they planned to implement, though we suspected there would be a close alignment.  </a:t>
            </a:r>
            <a:endParaRPr lang="en-US" baseline="0" dirty="0" smtClean="0"/>
          </a:p>
          <a:p>
            <a:endParaRPr lang="en-US" baseline="0" dirty="0" smtClean="0"/>
          </a:p>
          <a:p>
            <a:r>
              <a:rPr lang="en-US" baseline="0" dirty="0" smtClean="0"/>
              <a:t>What </a:t>
            </a:r>
            <a:r>
              <a:rPr lang="en-US" baseline="0" dirty="0" smtClean="0"/>
              <a:t>you can see here indicates that respondents view their websites and personal interactions as being the strategies most effective for increasing awareness, where as metadata within Archive-It and catalog records as being the least effective of the suggested options</a:t>
            </a:r>
            <a:r>
              <a:rPr lang="en-US" baseline="0" dirty="0" smtClean="0"/>
              <a:t>.  These responses are consistent with the activities they actually plan to engage in to increase awareness.</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23</a:t>
            </a:fld>
            <a:endParaRPr lang="en-US"/>
          </a:p>
        </p:txBody>
      </p:sp>
    </p:spTree>
    <p:extLst>
      <p:ext uri="{BB962C8B-B14F-4D97-AF65-F5344CB8AC3E}">
        <p14:creationId xmlns:p14="http://schemas.microsoft.com/office/powerpoint/2010/main" val="13564507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Given that most repositories are devoting</a:t>
            </a:r>
            <a:r>
              <a:rPr lang="en-US" sz="1000" baseline="0" dirty="0" smtClean="0"/>
              <a:t> little time to their Archive-It efforts, it would seem </a:t>
            </a:r>
            <a:r>
              <a:rPr lang="en-US" sz="1000" baseline="0" dirty="0" smtClean="0"/>
              <a:t>we n</a:t>
            </a:r>
            <a:r>
              <a:rPr lang="en-US" sz="1000" dirty="0" smtClean="0"/>
              <a:t>eed quick and easy-to-implement ways to navigate both to and from Archive-It content.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p>
          <a:p>
            <a:r>
              <a:rPr lang="en-US" sz="1000" baseline="0" dirty="0" smtClean="0"/>
              <a:t>Given </a:t>
            </a:r>
            <a:r>
              <a:rPr lang="en-US" sz="1000" baseline="0" dirty="0" smtClean="0"/>
              <a:t>that individual institutional websites and finding aids appear to be the locus for many plans to build </a:t>
            </a:r>
            <a:r>
              <a:rPr lang="en-US" sz="1000" baseline="0" dirty="0" smtClean="0"/>
              <a:t>awareness, I think it will be helpful for organizations that have some experience in this area to share their experiences.  </a:t>
            </a:r>
            <a:endParaRPr lang="en-US" sz="1000" baseline="0" dirty="0" smtClean="0"/>
          </a:p>
          <a:p>
            <a:endParaRPr lang="en-US" sz="1000" baseline="0" dirty="0" smtClean="0"/>
          </a:p>
          <a:p>
            <a:r>
              <a:rPr lang="en-US" sz="1000" baseline="0" dirty="0" smtClean="0"/>
              <a:t>Two seemingly low-hanging fruit with potentially big payoffs come to mind</a:t>
            </a:r>
            <a:endParaRPr lang="en-US" sz="1000" baseline="0" dirty="0" smtClean="0"/>
          </a:p>
          <a:p>
            <a:pPr marL="2286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sz="1000" dirty="0" smtClean="0"/>
              <a:t>Use the relation field or a customized field in Archive-It to point to finding aids or the organization’s website for </a:t>
            </a:r>
            <a:r>
              <a:rPr lang="en-US" sz="1000" dirty="0" smtClean="0"/>
              <a:t>related material </a:t>
            </a:r>
            <a:r>
              <a:rPr lang="en-US" sz="1000" dirty="0" smtClean="0"/>
              <a:t>or perhaps </a:t>
            </a:r>
            <a:r>
              <a:rPr lang="en-US" sz="1000" dirty="0" smtClean="0"/>
              <a:t>include basic text about where users </a:t>
            </a:r>
            <a:r>
              <a:rPr lang="en-US" sz="1000" dirty="0" smtClean="0"/>
              <a:t>can go to find </a:t>
            </a:r>
            <a:r>
              <a:rPr lang="en-US" sz="1000" dirty="0" smtClean="0"/>
              <a:t>additional archival </a:t>
            </a:r>
            <a:r>
              <a:rPr lang="en-US" sz="1000" dirty="0" smtClean="0"/>
              <a:t>holdings.  It</a:t>
            </a:r>
            <a:r>
              <a:rPr lang="en-US" sz="1000" baseline="0" dirty="0" smtClean="0"/>
              <a:t> l</a:t>
            </a:r>
            <a:r>
              <a:rPr lang="en-US" sz="1000" dirty="0" smtClean="0"/>
              <a:t>ooks </a:t>
            </a:r>
            <a:r>
              <a:rPr lang="en-US" sz="1000" dirty="0" smtClean="0"/>
              <a:t>like </a:t>
            </a:r>
            <a:r>
              <a:rPr lang="en-US" sz="1000" dirty="0" smtClean="0"/>
              <a:t>these metadata fields are </a:t>
            </a:r>
            <a:r>
              <a:rPr lang="en-US" sz="1000" dirty="0" smtClean="0"/>
              <a:t>generally hidden </a:t>
            </a:r>
            <a:r>
              <a:rPr lang="en-US" sz="1000" dirty="0" smtClean="0"/>
              <a:t>when users</a:t>
            </a:r>
            <a:r>
              <a:rPr lang="en-US" sz="1000" baseline="0" dirty="0" smtClean="0"/>
              <a:t> view the archived content from Archive-It, but perhaps there could be an option to make that more visible or front-and-center.</a:t>
            </a:r>
          </a:p>
          <a:p>
            <a:pPr marL="2286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sz="1000" dirty="0" smtClean="0"/>
              <a:t>Work with website administrators to have the standard 404 error pages include a link to your Archive-It collections.</a:t>
            </a:r>
            <a:r>
              <a:rPr lang="en-US" sz="1000" baseline="0" dirty="0" smtClean="0"/>
              <a:t> This places the archived web content in front of the user at a point when they are most likely to desire it.</a:t>
            </a:r>
            <a:endParaRPr lang="en-US" sz="1000" dirty="0" smtClean="0"/>
          </a:p>
          <a:p>
            <a:endParaRPr lang="en-US"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Hard to say what best practices are at this point.  </a:t>
            </a:r>
            <a:r>
              <a:rPr lang="en-US" sz="1000" dirty="0" smtClean="0"/>
              <a:t>I believe</a:t>
            </a:r>
            <a:r>
              <a:rPr lang="en-US" sz="1000" baseline="0" dirty="0" smtClean="0"/>
              <a:t> </a:t>
            </a:r>
            <a:r>
              <a:rPr lang="en-US" sz="1000" baseline="0" dirty="0" smtClean="0"/>
              <a:t>we need to conduct research with our users as to how they interact with our tools and interpret the systems. Can they get to our archived content?  And what bearing did our practices have to due with that, if any?  We believe certain efforts to be more effective, but do not know if they truly are.  Just as our work with Archive-It is in its beginning </a:t>
            </a:r>
            <a:r>
              <a:rPr lang="en-US" sz="1000" baseline="0" dirty="0" smtClean="0"/>
              <a:t>stages, so is our understanding of how our users discover, understand, and interpret the resources we have preserved with the service. We need to </a:t>
            </a:r>
            <a:r>
              <a:rPr lang="en-US" sz="1000" dirty="0" smtClean="0"/>
              <a:t>engage in ongoing research and sharing of experiences as</a:t>
            </a:r>
            <a:r>
              <a:rPr lang="en-US" sz="1000" baseline="0" dirty="0" smtClean="0"/>
              <a:t> we are doing here today.</a:t>
            </a:r>
            <a:endParaRPr lang="en-US" sz="1000" dirty="0" smtClean="0"/>
          </a:p>
          <a:p>
            <a:endParaRPr lang="en-US" sz="1000" dirty="0"/>
          </a:p>
        </p:txBody>
      </p:sp>
      <p:sp>
        <p:nvSpPr>
          <p:cNvPr id="4" name="Slide Number Placeholder 3"/>
          <p:cNvSpPr>
            <a:spLocks noGrp="1"/>
          </p:cNvSpPr>
          <p:nvPr>
            <p:ph type="sldNum" sz="quarter" idx="10"/>
          </p:nvPr>
        </p:nvSpPr>
        <p:spPr/>
        <p:txBody>
          <a:bodyPr/>
          <a:lstStyle/>
          <a:p>
            <a:fld id="{A305FAFB-2E82-4BE8-8243-DB3AC55CF467}" type="slidenum">
              <a:rPr lang="en-US" smtClean="0"/>
              <a:t>24</a:t>
            </a:fld>
            <a:endParaRPr lang="en-US"/>
          </a:p>
        </p:txBody>
      </p:sp>
    </p:spTree>
    <p:extLst>
      <p:ext uri="{BB962C8B-B14F-4D97-AF65-F5344CB8AC3E}">
        <p14:creationId xmlns:p14="http://schemas.microsoft.com/office/powerpoint/2010/main" val="11158240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Again want to think my colleague, Lynn Whittenberger, as well as all of the organizations</a:t>
            </a:r>
            <a:r>
              <a:rPr lang="en-US" baseline="0" dirty="0" smtClean="0"/>
              <a:t> who participated in the survey.  Will be making report of data available later this month.</a:t>
            </a:r>
          </a:p>
          <a:p>
            <a:endParaRPr lang="en-US" baseline="0" dirty="0" smtClean="0"/>
          </a:p>
          <a:p>
            <a:r>
              <a:rPr lang="en-US" baseline="0" dirty="0" smtClean="0"/>
              <a:t>Any questions?</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25</a:t>
            </a:fld>
            <a:endParaRPr lang="en-US"/>
          </a:p>
        </p:txBody>
      </p:sp>
    </p:spTree>
    <p:extLst>
      <p:ext uri="{BB962C8B-B14F-4D97-AF65-F5344CB8AC3E}">
        <p14:creationId xmlns:p14="http://schemas.microsoft.com/office/powerpoint/2010/main" val="4013405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began by asking participants</a:t>
            </a:r>
            <a:r>
              <a:rPr lang="en-US" baseline="0" dirty="0" smtClean="0"/>
              <a:t> about the length of time they had been with Archive-It.  </a:t>
            </a:r>
            <a:endParaRPr lang="en-US" baseline="0" dirty="0" smtClean="0"/>
          </a:p>
          <a:p>
            <a:endParaRPr lang="en-US" baseline="0" dirty="0" smtClean="0"/>
          </a:p>
          <a:p>
            <a:r>
              <a:rPr lang="en-US" baseline="0" dirty="0" smtClean="0"/>
              <a:t>As </a:t>
            </a:r>
            <a:r>
              <a:rPr lang="en-US" baseline="0" dirty="0" smtClean="0"/>
              <a:t>you can see, 44% have been partners for over two years, but the next largest group of respondents are Archive-It newbies, using the service for under 6 months. My own organization fell into that category at the time. Depending </a:t>
            </a:r>
            <a:r>
              <a:rPr lang="en-US" baseline="0" dirty="0" smtClean="0"/>
              <a:t>on frequency of </a:t>
            </a:r>
            <a:r>
              <a:rPr lang="en-US" baseline="0" dirty="0" smtClean="0"/>
              <a:t>crawl </a:t>
            </a:r>
            <a:r>
              <a:rPr lang="en-US" baseline="0" dirty="0" smtClean="0"/>
              <a:t>schedules, some respondents may </a:t>
            </a:r>
            <a:r>
              <a:rPr lang="en-US" baseline="0" dirty="0" smtClean="0"/>
              <a:t>have experienced only one harvest, or perhaps </a:t>
            </a:r>
            <a:r>
              <a:rPr lang="en-US" baseline="0" dirty="0" smtClean="0"/>
              <a:t>two at the time they completed the survey.</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3</a:t>
            </a:fld>
            <a:endParaRPr lang="en-US"/>
          </a:p>
        </p:txBody>
      </p:sp>
    </p:spTree>
    <p:extLst>
      <p:ext uri="{BB962C8B-B14F-4D97-AF65-F5344CB8AC3E}">
        <p14:creationId xmlns:p14="http://schemas.microsoft.com/office/powerpoint/2010/main" val="4112836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Nearly half of respondents</a:t>
            </a:r>
            <a:r>
              <a:rPr lang="en-US" baseline="0" dirty="0" smtClean="0"/>
              <a:t> were affiliated with a college or university archive or library; the second largest group of respondents identify with state archives or libraries, and the numbers drop off from there.</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4</a:t>
            </a:fld>
            <a:endParaRPr lang="en-US"/>
          </a:p>
        </p:txBody>
      </p:sp>
    </p:spTree>
    <p:extLst>
      <p:ext uri="{BB962C8B-B14F-4D97-AF65-F5344CB8AC3E}">
        <p14:creationId xmlns:p14="http://schemas.microsoft.com/office/powerpoint/2010/main" val="3977908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asked respondents how they use their Archive-It accounts; for this question they could select all answers that apply, so the percentages add up to more than 100.  </a:t>
            </a:r>
          </a:p>
          <a:p>
            <a:endParaRPr lang="en-US" dirty="0" smtClean="0"/>
          </a:p>
          <a:p>
            <a:r>
              <a:rPr lang="en-US" dirty="0" smtClean="0"/>
              <a:t>The </a:t>
            </a:r>
            <a:r>
              <a:rPr lang="en-US" dirty="0" smtClean="0"/>
              <a:t>top uses of</a:t>
            </a:r>
            <a:r>
              <a:rPr lang="en-US" baseline="0" dirty="0" smtClean="0"/>
              <a:t> the Archive-It software, quite predictably, are to capture/curate collections of websites related to the mission of the organization (67.6%) and to capture their own organization’s website (64.9%).  </a:t>
            </a:r>
            <a:endParaRPr lang="en-US" baseline="0" dirty="0" smtClean="0"/>
          </a:p>
          <a:p>
            <a:endParaRPr lang="en-US" baseline="0" dirty="0" smtClean="0"/>
          </a:p>
          <a:p>
            <a:r>
              <a:rPr lang="en-US" baseline="0" dirty="0" smtClean="0"/>
              <a:t>A </a:t>
            </a:r>
            <a:r>
              <a:rPr lang="en-US" baseline="0" dirty="0" smtClean="0"/>
              <a:t>second tier of priorities cluster around 38% - with capturing social media content and capturing individual documents or records posted to the web.  Nearly 30% of respondents report they are using Archive-It in some sort of “testing” capacity to see how it might work for capturing and preserving web content</a:t>
            </a:r>
            <a:r>
              <a:rPr lang="en-US" baseline="0" dirty="0" smtClean="0"/>
              <a:t>.</a:t>
            </a:r>
          </a:p>
          <a:p>
            <a:endParaRPr lang="en-US" baseline="0" dirty="0" smtClean="0"/>
          </a:p>
          <a:p>
            <a:r>
              <a:rPr lang="en-US" baseline="0" dirty="0" smtClean="0"/>
              <a:t>Only </a:t>
            </a:r>
            <a:r>
              <a:rPr lang="en-US" baseline="0" dirty="0" smtClean="0"/>
              <a:t>16% report using their accounts to capture event-driven content</a:t>
            </a:r>
            <a:r>
              <a:rPr lang="en-US" baseline="0" dirty="0" smtClean="0"/>
              <a:t>.</a:t>
            </a:r>
          </a:p>
        </p:txBody>
      </p:sp>
      <p:sp>
        <p:nvSpPr>
          <p:cNvPr id="4" name="Slide Number Placeholder 3"/>
          <p:cNvSpPr>
            <a:spLocks noGrp="1"/>
          </p:cNvSpPr>
          <p:nvPr>
            <p:ph type="sldNum" sz="quarter" idx="10"/>
          </p:nvPr>
        </p:nvSpPr>
        <p:spPr/>
        <p:txBody>
          <a:bodyPr/>
          <a:lstStyle/>
          <a:p>
            <a:fld id="{A305FAFB-2E82-4BE8-8243-DB3AC55CF467}" type="slidenum">
              <a:rPr lang="en-US" smtClean="0"/>
              <a:t>5</a:t>
            </a:fld>
            <a:endParaRPr lang="en-US"/>
          </a:p>
        </p:txBody>
      </p:sp>
    </p:spTree>
    <p:extLst>
      <p:ext uri="{BB962C8B-B14F-4D97-AF65-F5344CB8AC3E}">
        <p14:creationId xmlns:p14="http://schemas.microsoft.com/office/powerpoint/2010/main" val="1829219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One-third of responding organizations have two or more individuals involved with Archive-It efforts at their</a:t>
            </a:r>
            <a:r>
              <a:rPr lang="en-US" baseline="0" dirty="0" smtClean="0"/>
              <a:t> institutions, and over ¼ have four or more individuals involved.</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6</a:t>
            </a:fld>
            <a:endParaRPr lang="en-US"/>
          </a:p>
        </p:txBody>
      </p:sp>
    </p:spTree>
    <p:extLst>
      <p:ext uri="{BB962C8B-B14F-4D97-AF65-F5344CB8AC3E}">
        <p14:creationId xmlns:p14="http://schemas.microsoft.com/office/powerpoint/2010/main" val="1340804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also wanted to know who</a:t>
            </a:r>
            <a:r>
              <a:rPr lang="en-US" baseline="0" dirty="0" smtClean="0"/>
              <a:t> is involved in harvesting efforts; respondents could select all options that apply, so percentages add up to more than 100.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Archives </a:t>
            </a:r>
            <a:r>
              <a:rPr lang="en-US" dirty="0" smtClean="0"/>
              <a:t>staff, quite naturally, seem to be</a:t>
            </a:r>
            <a:r>
              <a:rPr lang="en-US" baseline="0" dirty="0" smtClean="0"/>
              <a:t> most closely involved with harvesting efforts with nearly 64% or organizations reporting that that department was involved in some way.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Library </a:t>
            </a:r>
            <a:r>
              <a:rPr lang="en-US" baseline="0" dirty="0" smtClean="0"/>
              <a:t>staff in general are involved in the efforts at 42% of organizations, and just over 30% report involvement by digital projects staff.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 </a:t>
            </a:r>
            <a:r>
              <a:rPr lang="en-US" baseline="0" dirty="0" smtClean="0"/>
              <a:t>is </a:t>
            </a:r>
            <a:r>
              <a:rPr lang="en-US" baseline="0" dirty="0" smtClean="0"/>
              <a:t>interesting </a:t>
            </a:r>
            <a:r>
              <a:rPr lang="en-US" baseline="0" dirty="0" smtClean="0"/>
              <a:t>to see that information technology staff are involved at only 8% of the responding organizations.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Other </a:t>
            </a:r>
            <a:r>
              <a:rPr lang="en-US" dirty="0" smtClean="0"/>
              <a:t>responses</a:t>
            </a:r>
            <a:r>
              <a:rPr lang="en-US" baseline="0" dirty="0" smtClean="0"/>
              <a:t> here included students (mentioned by two respondents) and one responding institution that involves web teams in some way.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also asked a</a:t>
            </a:r>
            <a:r>
              <a:rPr lang="en-US" baseline="0" dirty="0" smtClean="0"/>
              <a:t> question about the frequency of harvesting efforts, but the majority of respondents replied that they could not generally characterize the frequency, as it varied from collection to collection or that they were still trying to determine how frequently they should be harvesting.</a:t>
            </a:r>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7</a:t>
            </a:fld>
            <a:endParaRPr lang="en-US"/>
          </a:p>
        </p:txBody>
      </p:sp>
    </p:spTree>
    <p:extLst>
      <p:ext uri="{BB962C8B-B14F-4D97-AF65-F5344CB8AC3E}">
        <p14:creationId xmlns:p14="http://schemas.microsoft.com/office/powerpoint/2010/main" val="2424440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Half of all responding</a:t>
            </a:r>
            <a:r>
              <a:rPr lang="en-US" baseline="0" dirty="0" smtClean="0"/>
              <a:t> organizations devote less than 1 hour per week to their Archive-It efforts, and 44% spend 1-5 hours per week.  This obviously is not an activity in which practitioners are currently spending a lot of time</a:t>
            </a:r>
            <a:r>
              <a:rPr lang="en-US" baseline="0" dirty="0" smtClean="0"/>
              <a:t>, perhaps </a:t>
            </a:r>
            <a:r>
              <a:rPr lang="en-US" baseline="0" dirty="0" smtClean="0"/>
              <a:t>in part by design.</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A305FAFB-2E82-4BE8-8243-DB3AC55CF467}" type="slidenum">
              <a:rPr lang="en-US" smtClean="0"/>
              <a:t>8</a:t>
            </a:fld>
            <a:endParaRPr lang="en-US"/>
          </a:p>
        </p:txBody>
      </p:sp>
    </p:spTree>
    <p:extLst>
      <p:ext uri="{BB962C8B-B14F-4D97-AF65-F5344CB8AC3E}">
        <p14:creationId xmlns:p14="http://schemas.microsoft.com/office/powerpoint/2010/main" val="1887364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you cross-tab</a:t>
            </a:r>
            <a:r>
              <a:rPr lang="en-US" baseline="0" dirty="0" smtClean="0"/>
              <a:t> this question and look at responses based on the amount of time an institution has been an Archive-It partner, you will find that the partners who have been with Archive-It one year or more tend to fall more heavily into the 1 hour or less/week category (14 of 18 responses) and those who have been with Archive-It for up to one year tend to fall more heavily into the 1-5 hour per week category (8 of 16 responses).  This seems to make logical sense as you consider the learning curve for a new software product, developing workflows, and the like.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higher categories – with one respondent each – represent an organization with Archive-It for less than 6 months and spending 5-10 hours/week and an organization with Archive-It for over two years spending more than 10 hours a week.</a:t>
            </a:r>
            <a:endParaRPr lang="en-US" dirty="0" smtClean="0"/>
          </a:p>
          <a:p>
            <a:endParaRPr lang="en-US" dirty="0"/>
          </a:p>
        </p:txBody>
      </p:sp>
      <p:sp>
        <p:nvSpPr>
          <p:cNvPr id="4" name="Slide Number Placeholder 3"/>
          <p:cNvSpPr>
            <a:spLocks noGrp="1"/>
          </p:cNvSpPr>
          <p:nvPr>
            <p:ph type="sldNum" sz="quarter" idx="10"/>
          </p:nvPr>
        </p:nvSpPr>
        <p:spPr/>
        <p:txBody>
          <a:bodyPr/>
          <a:lstStyle/>
          <a:p>
            <a:fld id="{A305FAFB-2E82-4BE8-8243-DB3AC55CF467}" type="slidenum">
              <a:rPr lang="en-US" smtClean="0"/>
              <a:t>9</a:t>
            </a:fld>
            <a:endParaRPr lang="en-US"/>
          </a:p>
        </p:txBody>
      </p:sp>
    </p:spTree>
    <p:extLst>
      <p:ext uri="{BB962C8B-B14F-4D97-AF65-F5344CB8AC3E}">
        <p14:creationId xmlns:p14="http://schemas.microsoft.com/office/powerpoint/2010/main" val="1236093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03CF8DD1-75E7-43FB-B8C0-3FBE0B981426}" type="datetimeFigureOut">
              <a:rPr lang="en-US" smtClean="0"/>
              <a:t>10/18/2011</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D3C05282-FD85-425E-816F-89984104A535}"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F8DD1-75E7-43FB-B8C0-3FBE0B981426}" type="datetimeFigureOut">
              <a:rPr lang="en-US" smtClean="0"/>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05282-FD85-425E-816F-89984104A53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CF8DD1-75E7-43FB-B8C0-3FBE0B981426}" type="datetimeFigureOut">
              <a:rPr lang="en-US" smtClean="0"/>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D3C05282-FD85-425E-816F-89984104A53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CF8DD1-75E7-43FB-B8C0-3FBE0B981426}" type="datetimeFigureOut">
              <a:rPr lang="en-US" smtClean="0"/>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05282-FD85-425E-816F-89984104A535}"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03CF8DD1-75E7-43FB-B8C0-3FBE0B981426}" type="datetimeFigureOut">
              <a:rPr lang="en-US" smtClean="0"/>
              <a:t>10/18/2011</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D3C05282-FD85-425E-816F-89984104A535}"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CF8DD1-75E7-43FB-B8C0-3FBE0B981426}" type="datetimeFigureOut">
              <a:rPr lang="en-US" smtClean="0"/>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05282-FD85-425E-816F-89984104A53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CF8DD1-75E7-43FB-B8C0-3FBE0B981426}" type="datetimeFigureOut">
              <a:rPr lang="en-US" smtClean="0"/>
              <a:t>10/18/2011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C05282-FD85-425E-816F-89984104A53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3CF8DD1-75E7-43FB-B8C0-3FBE0B981426}" type="datetimeFigureOut">
              <a:rPr lang="en-US" smtClean="0"/>
              <a:t>10/18/2011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C05282-FD85-425E-816F-89984104A535}"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3CF8DD1-75E7-43FB-B8C0-3FBE0B981426}" type="datetimeFigureOut">
              <a:rPr lang="en-US" smtClean="0"/>
              <a:t>10/18/2011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C05282-FD85-425E-816F-89984104A53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CF8DD1-75E7-43FB-B8C0-3FBE0B981426}" type="datetimeFigureOut">
              <a:rPr lang="en-US" smtClean="0"/>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D3C05282-FD85-425E-816F-89984104A535}"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CF8DD1-75E7-43FB-B8C0-3FBE0B981426}" type="datetimeFigureOut">
              <a:rPr lang="en-US" smtClean="0"/>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05282-FD85-425E-816F-89984104A535}"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03CF8DD1-75E7-43FB-B8C0-3FBE0B981426}" type="datetimeFigureOut">
              <a:rPr lang="en-US" smtClean="0"/>
              <a:t>10/18/2011</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D3C05282-FD85-425E-816F-89984104A53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Michelle Sweetser</a:t>
            </a:r>
          </a:p>
          <a:p>
            <a:endParaRPr lang="en-US" dirty="0"/>
          </a:p>
          <a:p>
            <a:r>
              <a:rPr lang="en-US" smtClean="0"/>
              <a:t>19 </a:t>
            </a:r>
            <a:r>
              <a:rPr lang="en-US" dirty="0" smtClean="0"/>
              <a:t>October 2011</a:t>
            </a:r>
            <a:endParaRPr lang="en-US" dirty="0"/>
          </a:p>
        </p:txBody>
      </p:sp>
      <p:sp>
        <p:nvSpPr>
          <p:cNvPr id="2" name="Title 1"/>
          <p:cNvSpPr>
            <a:spLocks noGrp="1"/>
          </p:cNvSpPr>
          <p:nvPr>
            <p:ph type="title"/>
          </p:nvPr>
        </p:nvSpPr>
        <p:spPr/>
        <p:txBody>
          <a:bodyPr/>
          <a:lstStyle/>
          <a:p>
            <a:r>
              <a:rPr lang="en-US" dirty="0" smtClean="0"/>
              <a:t>Metadata practices among </a:t>
            </a:r>
            <a:r>
              <a:rPr lang="en-US" dirty="0" err="1" smtClean="0"/>
              <a:t>Archive-it</a:t>
            </a:r>
            <a:r>
              <a:rPr lang="en-US" dirty="0" smtClean="0"/>
              <a:t> partner institutions: the lay of the land</a:t>
            </a:r>
            <a:endParaRPr lang="en-US" dirty="0"/>
          </a:p>
        </p:txBody>
      </p:sp>
    </p:spTree>
    <p:extLst>
      <p:ext uri="{BB962C8B-B14F-4D97-AF65-F5344CB8AC3E}">
        <p14:creationId xmlns:p14="http://schemas.microsoft.com/office/powerpoint/2010/main" val="1801956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dirty="0"/>
          </a:p>
        </p:txBody>
      </p:sp>
      <p:sp>
        <p:nvSpPr>
          <p:cNvPr id="3" name="Title 2"/>
          <p:cNvSpPr>
            <a:spLocks noGrp="1"/>
          </p:cNvSpPr>
          <p:nvPr>
            <p:ph type="title"/>
          </p:nvPr>
        </p:nvSpPr>
        <p:spPr/>
        <p:txBody>
          <a:bodyPr/>
          <a:lstStyle/>
          <a:p>
            <a:r>
              <a:rPr lang="en-US" sz="4000" dirty="0" smtClean="0"/>
              <a:t>respondents’ current metadata practices within archive-it</a:t>
            </a:r>
            <a:endParaRPr lang="en-US" sz="4000" dirty="0"/>
          </a:p>
        </p:txBody>
      </p:sp>
    </p:spTree>
    <p:extLst>
      <p:ext uri="{BB962C8B-B14F-4D97-AF65-F5344CB8AC3E}">
        <p14:creationId xmlns:p14="http://schemas.microsoft.com/office/powerpoint/2010/main" val="967121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342900" indent="-342900"/>
            <a:r>
              <a:rPr lang="en-US" dirty="0" smtClean="0"/>
              <a:t>35% of respondents prepare </a:t>
            </a:r>
            <a:r>
              <a:rPr lang="en-US" dirty="0"/>
              <a:t>metadata at the collection level beyond the required description </a:t>
            </a:r>
            <a:r>
              <a:rPr lang="en-US" dirty="0" smtClean="0"/>
              <a:t>field, 35% do not.</a:t>
            </a:r>
          </a:p>
          <a:p>
            <a:pPr marL="342900" indent="-342900"/>
            <a:r>
              <a:rPr lang="en-US" dirty="0" smtClean="0"/>
              <a:t>The majority </a:t>
            </a:r>
            <a:r>
              <a:rPr lang="en-US" dirty="0"/>
              <a:t>of responding institutions (51%) do not prepare or scrape metadata for individual seeds for use on collection pages </a:t>
            </a:r>
            <a:r>
              <a:rPr lang="en-US" dirty="0" smtClean="0"/>
              <a:t>(22% </a:t>
            </a:r>
            <a:r>
              <a:rPr lang="en-US" dirty="0"/>
              <a:t>always do).</a:t>
            </a:r>
          </a:p>
          <a:p>
            <a:pPr marL="617220" lvl="1" indent="-342900"/>
            <a:r>
              <a:rPr lang="en-US" dirty="0"/>
              <a:t>Of the 17 responding institutions who </a:t>
            </a:r>
            <a:r>
              <a:rPr lang="en-US" dirty="0" smtClean="0"/>
              <a:t>do </a:t>
            </a:r>
            <a:r>
              <a:rPr lang="en-US" dirty="0"/>
              <a:t>prepare or scrape metadata for individual seeds, 71% generate the metadata </a:t>
            </a:r>
            <a:r>
              <a:rPr lang="en-US" dirty="0" smtClean="0"/>
              <a:t>manually; 47</a:t>
            </a:r>
            <a:r>
              <a:rPr lang="en-US" dirty="0"/>
              <a:t>% pull it </a:t>
            </a:r>
            <a:r>
              <a:rPr lang="en-US" dirty="0" smtClean="0"/>
              <a:t>automatically from </a:t>
            </a:r>
            <a:r>
              <a:rPr lang="en-US" dirty="0"/>
              <a:t>the &lt;title&gt; tag</a:t>
            </a:r>
            <a:r>
              <a:rPr lang="en-US" dirty="0" smtClean="0"/>
              <a:t>.</a:t>
            </a:r>
          </a:p>
          <a:p>
            <a:pPr marL="342900" indent="-342900"/>
            <a:r>
              <a:rPr lang="en-US" dirty="0" smtClean="0"/>
              <a:t>81% of respondents do not prepare metadata for individual documents captured by Archive-It crawls. </a:t>
            </a:r>
          </a:p>
          <a:p>
            <a:pPr marL="617220" lvl="1" indent="-342900"/>
            <a:r>
              <a:rPr lang="en-US" dirty="0" smtClean="0"/>
              <a:t>75% of those who do prepare metadata for individual documents generate it manually.</a:t>
            </a:r>
          </a:p>
          <a:p>
            <a:pPr marL="342900" indent="-342900"/>
            <a:r>
              <a:rPr lang="en-US" dirty="0" smtClean="0"/>
              <a:t>Only one respondent (3%) reported creation of a customized metadata field.</a:t>
            </a:r>
          </a:p>
          <a:p>
            <a:pPr marL="342900" indent="-342900"/>
            <a:r>
              <a:rPr lang="en-US" dirty="0" smtClean="0"/>
              <a:t>44% of respondents prepare site groupings within Archive-It, 47% do not.</a:t>
            </a:r>
          </a:p>
          <a:p>
            <a:pPr marL="342900" indent="-342900"/>
            <a:endParaRPr lang="en-US" dirty="0"/>
          </a:p>
          <a:p>
            <a:endParaRPr lang="en-US" dirty="0"/>
          </a:p>
        </p:txBody>
      </p:sp>
      <p:sp>
        <p:nvSpPr>
          <p:cNvPr id="3" name="Title 2"/>
          <p:cNvSpPr>
            <a:spLocks noGrp="1"/>
          </p:cNvSpPr>
          <p:nvPr>
            <p:ph type="title"/>
          </p:nvPr>
        </p:nvSpPr>
        <p:spPr/>
        <p:txBody>
          <a:bodyPr/>
          <a:lstStyle/>
          <a:p>
            <a:r>
              <a:rPr lang="en-US" sz="2800" dirty="0" smtClean="0"/>
              <a:t>Metadata practices within Archive-It</a:t>
            </a:r>
            <a:endParaRPr lang="en-US" sz="2800" dirty="0"/>
          </a:p>
        </p:txBody>
      </p:sp>
    </p:spTree>
    <p:extLst>
      <p:ext uri="{BB962C8B-B14F-4D97-AF65-F5344CB8AC3E}">
        <p14:creationId xmlns:p14="http://schemas.microsoft.com/office/powerpoint/2010/main" val="26659097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355600"/>
            <a:ext cx="8382000" cy="1054100"/>
          </a:xfrm>
        </p:spPr>
        <p:txBody>
          <a:bodyPr/>
          <a:lstStyle/>
          <a:p>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291914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9609403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0"/>
            <a:ext cx="9145495" cy="6858000"/>
          </a:xfrm>
        </p:spPr>
      </p:pic>
    </p:spTree>
    <p:extLst>
      <p:ext uri="{BB962C8B-B14F-4D97-AF65-F5344CB8AC3E}">
        <p14:creationId xmlns:p14="http://schemas.microsoft.com/office/powerpoint/2010/main" val="59038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Creating awareness of content captured by </a:t>
            </a:r>
            <a:r>
              <a:rPr lang="en-US" dirty="0" err="1" smtClean="0"/>
              <a:t>archive-it</a:t>
            </a:r>
            <a:endParaRPr lang="en-US" dirty="0"/>
          </a:p>
        </p:txBody>
      </p:sp>
    </p:spTree>
    <p:extLst>
      <p:ext uri="{BB962C8B-B14F-4D97-AF65-F5344CB8AC3E}">
        <p14:creationId xmlns:p14="http://schemas.microsoft.com/office/powerpoint/2010/main" val="1087364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0"/>
            <a:ext cx="9145495" cy="6858000"/>
          </a:xfrm>
        </p:spPr>
      </p:pic>
    </p:spTree>
    <p:extLst>
      <p:ext uri="{BB962C8B-B14F-4D97-AF65-F5344CB8AC3E}">
        <p14:creationId xmlns:p14="http://schemas.microsoft.com/office/powerpoint/2010/main" val="3935951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0"/>
            <a:ext cx="9145495" cy="6858000"/>
          </a:xfrm>
        </p:spPr>
      </p:pic>
      <p:sp>
        <p:nvSpPr>
          <p:cNvPr id="3" name="Title 2"/>
          <p:cNvSpPr>
            <a:spLocks noGrp="1"/>
          </p:cNvSpPr>
          <p:nvPr>
            <p:ph type="title" idx="4294967295"/>
          </p:nvPr>
        </p:nvSpPr>
        <p:spPr>
          <a:xfrm>
            <a:off x="0" y="355600"/>
            <a:ext cx="8382000" cy="1054100"/>
          </a:xfrm>
        </p:spPr>
        <p:txBody>
          <a:bodyPr/>
          <a:lstStyle/>
          <a:p>
            <a:endParaRPr lang="en-US" dirty="0"/>
          </a:p>
        </p:txBody>
      </p:sp>
    </p:spTree>
    <p:extLst>
      <p:ext uri="{BB962C8B-B14F-4D97-AF65-F5344CB8AC3E}">
        <p14:creationId xmlns:p14="http://schemas.microsoft.com/office/powerpoint/2010/main" val="32645503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13447"/>
            <a:ext cx="9127562" cy="6844553"/>
          </a:xfrm>
        </p:spPr>
      </p:pic>
    </p:spTree>
    <p:extLst>
      <p:ext uri="{BB962C8B-B14F-4D97-AF65-F5344CB8AC3E}">
        <p14:creationId xmlns:p14="http://schemas.microsoft.com/office/powerpoint/2010/main" val="3046720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8965" y="0"/>
            <a:ext cx="9145495" cy="6858000"/>
          </a:xfrm>
        </p:spPr>
      </p:pic>
    </p:spTree>
    <p:extLst>
      <p:ext uri="{BB962C8B-B14F-4D97-AF65-F5344CB8AC3E}">
        <p14:creationId xmlns:p14="http://schemas.microsoft.com/office/powerpoint/2010/main" val="12878877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Demographic information about respondents</a:t>
            </a:r>
            <a:endParaRPr lang="en-US" dirty="0"/>
          </a:p>
        </p:txBody>
      </p:sp>
    </p:spTree>
    <p:extLst>
      <p:ext uri="{BB962C8B-B14F-4D97-AF65-F5344CB8AC3E}">
        <p14:creationId xmlns:p14="http://schemas.microsoft.com/office/powerpoint/2010/main" val="19543669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Where do we go </a:t>
            </a:r>
            <a:br>
              <a:rPr lang="en-US" dirty="0" smtClean="0"/>
            </a:br>
            <a:r>
              <a:rPr lang="en-US" dirty="0" smtClean="0"/>
              <a:t>from here?</a:t>
            </a:r>
            <a:endParaRPr lang="en-US" dirty="0"/>
          </a:p>
        </p:txBody>
      </p:sp>
    </p:spTree>
    <p:extLst>
      <p:ext uri="{BB962C8B-B14F-4D97-AF65-F5344CB8AC3E}">
        <p14:creationId xmlns:p14="http://schemas.microsoft.com/office/powerpoint/2010/main" val="26180787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Respondents were split in terms </a:t>
            </a:r>
            <a:r>
              <a:rPr lang="en-US" dirty="0"/>
              <a:t>of satisfaction with users’ </a:t>
            </a:r>
            <a:r>
              <a:rPr lang="en-US" dirty="0" smtClean="0"/>
              <a:t>ability </a:t>
            </a:r>
            <a:r>
              <a:rPr lang="en-US" dirty="0"/>
              <a:t>to discover </a:t>
            </a:r>
            <a:r>
              <a:rPr lang="en-US" dirty="0" smtClean="0"/>
              <a:t>their publicly </a:t>
            </a:r>
            <a:r>
              <a:rPr lang="en-US" dirty="0"/>
              <a:t>accessible Archive-It </a:t>
            </a:r>
            <a:r>
              <a:rPr lang="en-US" dirty="0" smtClean="0"/>
              <a:t>content (47% satisfied, 53% unsatisfied).</a:t>
            </a:r>
          </a:p>
          <a:p>
            <a:r>
              <a:rPr lang="en-US" dirty="0" smtClean="0"/>
              <a:t>Vast majority (82%) indicated an intent to </a:t>
            </a:r>
            <a:r>
              <a:rPr lang="en-US" dirty="0"/>
              <a:t>extend </a:t>
            </a:r>
            <a:r>
              <a:rPr lang="en-US" dirty="0" smtClean="0"/>
              <a:t>efforts </a:t>
            </a:r>
            <a:r>
              <a:rPr lang="en-US" dirty="0"/>
              <a:t>to make users more aware of the availability of resources captured by </a:t>
            </a:r>
            <a:r>
              <a:rPr lang="en-US" dirty="0" smtClean="0"/>
              <a:t>Archive-It</a:t>
            </a:r>
            <a:r>
              <a:rPr lang="en-US" dirty="0" smtClean="0"/>
              <a:t>.</a:t>
            </a:r>
            <a:endParaRPr lang="en-US" dirty="0" smtClean="0"/>
          </a:p>
        </p:txBody>
      </p:sp>
      <p:sp>
        <p:nvSpPr>
          <p:cNvPr id="3" name="Title 2"/>
          <p:cNvSpPr>
            <a:spLocks noGrp="1"/>
          </p:cNvSpPr>
          <p:nvPr>
            <p:ph type="title"/>
          </p:nvPr>
        </p:nvSpPr>
        <p:spPr/>
        <p:txBody>
          <a:bodyPr/>
          <a:lstStyle/>
          <a:p>
            <a:r>
              <a:rPr lang="en-US" dirty="0" smtClean="0"/>
              <a:t>General Satisfaction</a:t>
            </a:r>
            <a:endParaRPr lang="en-US" dirty="0"/>
          </a:p>
        </p:txBody>
      </p:sp>
    </p:spTree>
    <p:extLst>
      <p:ext uri="{BB962C8B-B14F-4D97-AF65-F5344CB8AC3E}">
        <p14:creationId xmlns:p14="http://schemas.microsoft.com/office/powerpoint/2010/main" val="8376287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3375255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144"/>
            <a:ext cx="9131808" cy="6848856"/>
          </a:xfrm>
          <a:prstGeom prst="rect">
            <a:avLst/>
          </a:prstGeom>
        </p:spPr>
      </p:pic>
    </p:spTree>
    <p:extLst>
      <p:ext uri="{BB962C8B-B14F-4D97-AF65-F5344CB8AC3E}">
        <p14:creationId xmlns:p14="http://schemas.microsoft.com/office/powerpoint/2010/main" val="28619773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Need quick and easy-to-implement ways </a:t>
            </a:r>
            <a:r>
              <a:rPr lang="en-US" dirty="0" smtClean="0"/>
              <a:t>to navigate both to and from Archive-It </a:t>
            </a:r>
            <a:r>
              <a:rPr lang="en-US" dirty="0" smtClean="0"/>
              <a:t>content</a:t>
            </a:r>
            <a:endParaRPr lang="en-US" dirty="0" smtClean="0"/>
          </a:p>
          <a:p>
            <a:pPr lvl="1"/>
            <a:r>
              <a:rPr lang="en-US" dirty="0" smtClean="0"/>
              <a:t>Use the relation field or a customized field in Archive-It to point to finding aids or the organization’s website </a:t>
            </a:r>
          </a:p>
          <a:p>
            <a:pPr lvl="1"/>
            <a:r>
              <a:rPr lang="en-US" dirty="0" smtClean="0"/>
              <a:t>Work with website administrators to have the standard 404 error pages include a link to your Archive-It collections</a:t>
            </a:r>
          </a:p>
          <a:p>
            <a:r>
              <a:rPr lang="en-US" dirty="0" smtClean="0"/>
              <a:t>Need for ongoing research and sharing of experiences</a:t>
            </a:r>
          </a:p>
          <a:p>
            <a:endParaRPr lang="en-US" dirty="0"/>
          </a:p>
        </p:txBody>
      </p:sp>
      <p:sp>
        <p:nvSpPr>
          <p:cNvPr id="3" name="Title 2"/>
          <p:cNvSpPr>
            <a:spLocks noGrp="1"/>
          </p:cNvSpPr>
          <p:nvPr>
            <p:ph type="title"/>
          </p:nvPr>
        </p:nvSpPr>
        <p:spPr/>
        <p:txBody>
          <a:bodyPr/>
          <a:lstStyle/>
          <a:p>
            <a:r>
              <a:rPr lang="en-US" dirty="0" smtClean="0"/>
              <a:t>Concluding thoughts</a:t>
            </a:r>
            <a:endParaRPr lang="en-US" dirty="0"/>
          </a:p>
        </p:txBody>
      </p:sp>
    </p:spTree>
    <p:extLst>
      <p:ext uri="{BB962C8B-B14F-4D97-AF65-F5344CB8AC3E}">
        <p14:creationId xmlns:p14="http://schemas.microsoft.com/office/powerpoint/2010/main" val="41069831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r>
              <a:rPr lang="en-US" sz="2400" dirty="0" smtClean="0"/>
              <a:t>Michelle Sweetser</a:t>
            </a:r>
            <a:br>
              <a:rPr lang="en-US" sz="2400" dirty="0" smtClean="0"/>
            </a:br>
            <a:r>
              <a:rPr lang="en-US" sz="2400" dirty="0" err="1" smtClean="0"/>
              <a:t>michelle.sweetser@marquette.edu</a:t>
            </a:r>
            <a:endParaRPr lang="en-US" sz="2400" dirty="0"/>
          </a:p>
        </p:txBody>
      </p:sp>
    </p:spTree>
    <p:extLst>
      <p:ext uri="{BB962C8B-B14F-4D97-AF65-F5344CB8AC3E}">
        <p14:creationId xmlns:p14="http://schemas.microsoft.com/office/powerpoint/2010/main" val="1720103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355600"/>
            <a:ext cx="8382000" cy="1054100"/>
          </a:xfrm>
        </p:spPr>
        <p:txBody>
          <a:bodyPr/>
          <a:lstStyle/>
          <a:p>
            <a:endParaRPr lang="en-US"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1" y="114300"/>
            <a:ext cx="8991600" cy="6743700"/>
          </a:xfrm>
          <a:prstGeom prst="rect">
            <a:avLst/>
          </a:prstGeom>
        </p:spPr>
      </p:pic>
    </p:spTree>
    <p:extLst>
      <p:ext uri="{BB962C8B-B14F-4D97-AF65-F5344CB8AC3E}">
        <p14:creationId xmlns:p14="http://schemas.microsoft.com/office/powerpoint/2010/main" val="3522185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1" y="1119"/>
            <a:ext cx="9144000" cy="6856881"/>
          </a:xfrm>
        </p:spPr>
      </p:pic>
      <p:sp>
        <p:nvSpPr>
          <p:cNvPr id="3" name="Title 2"/>
          <p:cNvSpPr>
            <a:spLocks noGrp="1"/>
          </p:cNvSpPr>
          <p:nvPr>
            <p:ph type="title" idx="4294967295"/>
          </p:nvPr>
        </p:nvSpPr>
        <p:spPr>
          <a:xfrm>
            <a:off x="0" y="355600"/>
            <a:ext cx="8382000" cy="1054100"/>
          </a:xfrm>
        </p:spPr>
        <p:txBody>
          <a:bodyPr/>
          <a:lstStyle/>
          <a:p>
            <a:endParaRPr lang="en-US" dirty="0"/>
          </a:p>
        </p:txBody>
      </p:sp>
    </p:spTree>
    <p:extLst>
      <p:ext uri="{BB962C8B-B14F-4D97-AF65-F5344CB8AC3E}">
        <p14:creationId xmlns:p14="http://schemas.microsoft.com/office/powerpoint/2010/main" val="12925938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355600"/>
            <a:ext cx="8382000" cy="1054100"/>
          </a:xfrm>
        </p:spPr>
        <p:txBody>
          <a:bodyPr/>
          <a:lstStyle/>
          <a:p>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6576"/>
            <a:ext cx="9144000" cy="6858000"/>
          </a:xfrm>
          <a:prstGeom prst="rect">
            <a:avLst/>
          </a:prstGeom>
        </p:spPr>
      </p:pic>
    </p:spTree>
    <p:extLst>
      <p:ext uri="{BB962C8B-B14F-4D97-AF65-F5344CB8AC3E}">
        <p14:creationId xmlns:p14="http://schemas.microsoft.com/office/powerpoint/2010/main" val="37125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0"/>
            <a:ext cx="9145495" cy="6858000"/>
          </a:xfrm>
        </p:spPr>
      </p:pic>
      <p:sp>
        <p:nvSpPr>
          <p:cNvPr id="3" name="Title 2"/>
          <p:cNvSpPr>
            <a:spLocks noGrp="1"/>
          </p:cNvSpPr>
          <p:nvPr>
            <p:ph type="title" idx="4294967295"/>
          </p:nvPr>
        </p:nvSpPr>
        <p:spPr>
          <a:xfrm>
            <a:off x="0" y="355600"/>
            <a:ext cx="8382000" cy="1054100"/>
          </a:xfrm>
        </p:spPr>
        <p:txBody>
          <a:bodyPr/>
          <a:lstStyle/>
          <a:p>
            <a:endParaRPr lang="en-US" dirty="0"/>
          </a:p>
        </p:txBody>
      </p:sp>
    </p:spTree>
    <p:extLst>
      <p:ext uri="{BB962C8B-B14F-4D97-AF65-F5344CB8AC3E}">
        <p14:creationId xmlns:p14="http://schemas.microsoft.com/office/powerpoint/2010/main" val="2137580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355600"/>
            <a:ext cx="8382000" cy="1054100"/>
          </a:xfrm>
        </p:spPr>
        <p:txBody>
          <a:bodyPr/>
          <a:lstStyle/>
          <a:p>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 y="36576"/>
            <a:ext cx="9119616" cy="6839712"/>
          </a:xfrm>
          <a:prstGeom prst="rect">
            <a:avLst/>
          </a:prstGeom>
        </p:spPr>
      </p:pic>
    </p:spTree>
    <p:extLst>
      <p:ext uri="{BB962C8B-B14F-4D97-AF65-F5344CB8AC3E}">
        <p14:creationId xmlns:p14="http://schemas.microsoft.com/office/powerpoint/2010/main" val="63782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17929"/>
            <a:ext cx="9144000" cy="6856879"/>
          </a:xfrm>
        </p:spPr>
      </p:pic>
      <p:sp>
        <p:nvSpPr>
          <p:cNvPr id="3" name="Title 2"/>
          <p:cNvSpPr>
            <a:spLocks noGrp="1"/>
          </p:cNvSpPr>
          <p:nvPr>
            <p:ph type="title" idx="4294967295"/>
          </p:nvPr>
        </p:nvSpPr>
        <p:spPr>
          <a:xfrm>
            <a:off x="0" y="355600"/>
            <a:ext cx="8382000" cy="1054100"/>
          </a:xfrm>
        </p:spPr>
        <p:txBody>
          <a:bodyPr/>
          <a:lstStyle/>
          <a:p>
            <a:endParaRPr lang="en-US" dirty="0"/>
          </a:p>
        </p:txBody>
      </p:sp>
    </p:spTree>
    <p:extLst>
      <p:ext uri="{BB962C8B-B14F-4D97-AF65-F5344CB8AC3E}">
        <p14:creationId xmlns:p14="http://schemas.microsoft.com/office/powerpoint/2010/main" val="26684742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6406809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2079</TotalTime>
  <Words>3026</Words>
  <Application>Microsoft Office PowerPoint</Application>
  <PresentationFormat>On-screen Show (4:3)</PresentationFormat>
  <Paragraphs>150</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Grid</vt:lpstr>
      <vt:lpstr>Metadata practices among Archive-it partner institutions: the lay of the land</vt:lpstr>
      <vt:lpstr>Demographic information about respondents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respondents’ current metadata practices within archive-it</vt:lpstr>
      <vt:lpstr>Metadata practices within Archive-It</vt:lpstr>
      <vt:lpstr>PowerPoint Presentation</vt:lpstr>
      <vt:lpstr>PowerPoint Presentation</vt:lpstr>
      <vt:lpstr>PowerPoint Presentation</vt:lpstr>
      <vt:lpstr>Creating awareness of content captured by archive-it</vt:lpstr>
      <vt:lpstr>PowerPoint Presentation</vt:lpstr>
      <vt:lpstr>PowerPoint Presentation</vt:lpstr>
      <vt:lpstr>PowerPoint Presentation</vt:lpstr>
      <vt:lpstr>PowerPoint Presentation</vt:lpstr>
      <vt:lpstr>Where do we go  from here?</vt:lpstr>
      <vt:lpstr>General Satisfaction</vt:lpstr>
      <vt:lpstr>PowerPoint Presentation</vt:lpstr>
      <vt:lpstr>PowerPoint Presentation</vt:lpstr>
      <vt:lpstr>Concluding thoughts</vt:lpstr>
      <vt:lpstr>Michelle Sweetser michelle.sweetser@marquette.edu</vt:lpstr>
    </vt:vector>
  </TitlesOfParts>
  <Company>Marquette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Sweetser</dc:creator>
  <cp:lastModifiedBy>Michelle Sweetser</cp:lastModifiedBy>
  <cp:revision>195</cp:revision>
  <cp:lastPrinted>2011-10-17T14:20:04Z</cp:lastPrinted>
  <dcterms:created xsi:type="dcterms:W3CDTF">2011-10-13T20:04:37Z</dcterms:created>
  <dcterms:modified xsi:type="dcterms:W3CDTF">2011-10-18T15:25:22Z</dcterms:modified>
</cp:coreProperties>
</file>