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4" r:id="rId2"/>
    <p:sldMasterId id="2147483660" r:id="rId3"/>
  </p:sldMasterIdLst>
  <p:notesMasterIdLst>
    <p:notesMasterId r:id="rId17"/>
  </p:notesMasterIdLst>
  <p:handoutMasterIdLst>
    <p:handoutMasterId r:id="rId18"/>
  </p:handoutMasterIdLst>
  <p:sldIdLst>
    <p:sldId id="256" r:id="rId4"/>
    <p:sldId id="257" r:id="rId5"/>
    <p:sldId id="259" r:id="rId6"/>
    <p:sldId id="401" r:id="rId7"/>
    <p:sldId id="427" r:id="rId8"/>
    <p:sldId id="428" r:id="rId9"/>
    <p:sldId id="402" r:id="rId10"/>
    <p:sldId id="436" r:id="rId11"/>
    <p:sldId id="417" r:id="rId12"/>
    <p:sldId id="421" r:id="rId13"/>
    <p:sldId id="437" r:id="rId14"/>
    <p:sldId id="361" r:id="rId15"/>
    <p:sldId id="278" r:id="rId1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4" autoAdjust="0"/>
    <p:restoredTop sz="80060" autoAdjust="0"/>
  </p:normalViewPr>
  <p:slideViewPr>
    <p:cSldViewPr snapToGrid="0" snapToObjects="1" showGuides="1">
      <p:cViewPr>
        <p:scale>
          <a:sx n="96" d="100"/>
          <a:sy n="96" d="100"/>
        </p:scale>
        <p:origin x="-78" y="1044"/>
      </p:cViewPr>
      <p:guideLst>
        <p:guide orient="horz" pos="2160"/>
        <p:guide pos="2880"/>
      </p:guideLst>
    </p:cSldViewPr>
  </p:slideViewPr>
  <p:outlineViewPr>
    <p:cViewPr>
      <p:scale>
        <a:sx n="33" d="100"/>
        <a:sy n="33" d="100"/>
      </p:scale>
      <p:origin x="0" y="229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19"/>
          </a:xfrm>
          <a:prstGeom prst="rect">
            <a:avLst/>
          </a:prstGeom>
        </p:spPr>
        <p:txBody>
          <a:bodyPr vert="horz" lIns="91604" tIns="45802" rIns="91604" bIns="45802"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2119"/>
          </a:xfrm>
          <a:prstGeom prst="rect">
            <a:avLst/>
          </a:prstGeom>
        </p:spPr>
        <p:txBody>
          <a:bodyPr vert="horz" lIns="91604" tIns="45802" rIns="91604" bIns="45802" rtlCol="0"/>
          <a:lstStyle>
            <a:lvl1pPr algn="r">
              <a:defRPr sz="1200"/>
            </a:lvl1pPr>
          </a:lstStyle>
          <a:p>
            <a:fld id="{47DFD48B-20F0-4C86-9AC0-6944F5E45470}" type="datetimeFigureOut">
              <a:rPr lang="en-US" smtClean="0"/>
              <a:pPr/>
              <a:t>10/18/2011</a:t>
            </a:fld>
            <a:endParaRPr lang="en-US"/>
          </a:p>
        </p:txBody>
      </p:sp>
      <p:sp>
        <p:nvSpPr>
          <p:cNvPr id="4" name="Footer Placeholder 3"/>
          <p:cNvSpPr>
            <a:spLocks noGrp="1"/>
          </p:cNvSpPr>
          <p:nvPr>
            <p:ph type="ftr" sz="quarter" idx="2"/>
          </p:nvPr>
        </p:nvSpPr>
        <p:spPr>
          <a:xfrm>
            <a:off x="0" y="8772379"/>
            <a:ext cx="3011699" cy="462119"/>
          </a:xfrm>
          <a:prstGeom prst="rect">
            <a:avLst/>
          </a:prstGeom>
        </p:spPr>
        <p:txBody>
          <a:bodyPr vert="horz" lIns="91604" tIns="45802" rIns="91604" bIns="4580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379"/>
            <a:ext cx="3011699" cy="462119"/>
          </a:xfrm>
          <a:prstGeom prst="rect">
            <a:avLst/>
          </a:prstGeom>
        </p:spPr>
        <p:txBody>
          <a:bodyPr vert="horz" lIns="91604" tIns="45802" rIns="91604" bIns="45802" rtlCol="0" anchor="b"/>
          <a:lstStyle>
            <a:lvl1pPr algn="r">
              <a:defRPr sz="1200"/>
            </a:lvl1pPr>
          </a:lstStyle>
          <a:p>
            <a:fld id="{25E4F87C-8D84-4350-A4DF-0DD8528E0F0B}" type="slidenum">
              <a:rPr lang="en-US" smtClean="0"/>
              <a:pPr/>
              <a:t>‹#›</a:t>
            </a:fld>
            <a:endParaRPr lang="en-US"/>
          </a:p>
        </p:txBody>
      </p:sp>
    </p:spTree>
    <p:extLst>
      <p:ext uri="{BB962C8B-B14F-4D97-AF65-F5344CB8AC3E}">
        <p14:creationId xmlns:p14="http://schemas.microsoft.com/office/powerpoint/2010/main" val="425567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604" tIns="45802" rIns="91604" bIns="45802"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1604" tIns="45802" rIns="91604" bIns="45802" rtlCol="0"/>
          <a:lstStyle>
            <a:lvl1pPr algn="r">
              <a:defRPr sz="1200"/>
            </a:lvl1pPr>
          </a:lstStyle>
          <a:p>
            <a:fld id="{5F4057A4-F3D3-454B-AF8A-757FCD937F9F}" type="datetimeFigureOut">
              <a:rPr lang="en-US" smtClean="0"/>
              <a:pPr/>
              <a:t>10/18/2011</a:t>
            </a:fld>
            <a:endParaRPr lang="en-US"/>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1604" tIns="45802" rIns="91604" bIns="45802"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604" tIns="45802" rIns="91604" bIns="458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1604" tIns="45802" rIns="91604" bIns="4580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1604" tIns="45802" rIns="91604" bIns="45802" rtlCol="0" anchor="b"/>
          <a:lstStyle>
            <a:lvl1pPr algn="r">
              <a:defRPr sz="1200"/>
            </a:lvl1pPr>
          </a:lstStyle>
          <a:p>
            <a:fld id="{7A92B3D6-757B-4382-B52E-025E5DD0D85C}" type="slidenum">
              <a:rPr lang="en-US" smtClean="0"/>
              <a:pPr/>
              <a:t>‹#›</a:t>
            </a:fld>
            <a:endParaRPr lang="en-US"/>
          </a:p>
        </p:txBody>
      </p:sp>
    </p:spTree>
    <p:extLst>
      <p:ext uri="{BB962C8B-B14F-4D97-AF65-F5344CB8AC3E}">
        <p14:creationId xmlns:p14="http://schemas.microsoft.com/office/powerpoint/2010/main" val="83708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MSC photo:  It was taken some time in the late 1930s, but we don’t have an exact date.  The college was known as MSC from 1925 until 1955 when we became MSU.  That was also our centennial year.  The entrance is unknown.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an old dog learn regular expressions?</a:t>
            </a:r>
          </a:p>
          <a:p>
            <a:r>
              <a:rPr lang="en-US" dirty="0" smtClean="0"/>
              <a:t>Add Facebook</a:t>
            </a:r>
          </a:p>
          <a:p>
            <a:r>
              <a:rPr lang="en-US" dirty="0" smtClean="0"/>
              <a:t>Get help from units to point </a:t>
            </a:r>
            <a:r>
              <a:rPr lang="en-US" smtClean="0"/>
              <a:t>out</a:t>
            </a:r>
            <a:r>
              <a:rPr lang="en-US" baseline="0" smtClean="0"/>
              <a:t> problems</a:t>
            </a:r>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11</a:t>
            </a:fld>
            <a:endParaRPr lang="en-US"/>
          </a:p>
        </p:txBody>
      </p:sp>
    </p:spTree>
    <p:extLst>
      <p:ext uri="{BB962C8B-B14F-4D97-AF65-F5344CB8AC3E}">
        <p14:creationId xmlns:p14="http://schemas.microsoft.com/office/powerpoint/2010/main" val="156790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041">
              <a:defRPr/>
            </a:pPr>
            <a:r>
              <a:rPr lang="en-US" dirty="0" smtClean="0"/>
              <a:t>Surveying class photo:  Taken in 1885, which was the beginning of the engineering course, the second major offered at the college.  The students are all juniors or seniors.  At this point in college history, there was no women’s course, so the women were taking the same courses as the men.</a:t>
            </a:r>
          </a:p>
          <a:p>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A92B3D6-757B-4382-B52E-025E5DD0D85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goal</a:t>
            </a:r>
            <a:r>
              <a:rPr lang="en-US" baseline="0" dirty="0" smtClean="0"/>
              <a:t> is what is driving our web archiving.</a:t>
            </a:r>
          </a:p>
          <a:p>
            <a:r>
              <a:rPr lang="en-US" dirty="0" smtClean="0"/>
              <a:t>Many of our campus publications are only on the web now as </a:t>
            </a:r>
            <a:r>
              <a:rPr lang="en-US" dirty="0" err="1" smtClean="0"/>
              <a:t>pdfs</a:t>
            </a:r>
            <a:r>
              <a:rPr lang="en-US" dirty="0" smtClean="0"/>
              <a:t> or html</a:t>
            </a:r>
            <a:endParaRPr lang="en-US" dirty="0" smtClean="0"/>
          </a:p>
        </p:txBody>
      </p:sp>
      <p:sp>
        <p:nvSpPr>
          <p:cNvPr id="4" name="Slide Number Placeholder 3"/>
          <p:cNvSpPr>
            <a:spLocks noGrp="1"/>
          </p:cNvSpPr>
          <p:nvPr>
            <p:ph type="sldNum" sz="quarter" idx="10"/>
          </p:nvPr>
        </p:nvSpPr>
        <p:spPr/>
        <p:txBody>
          <a:bodyPr/>
          <a:lstStyle/>
          <a:p>
            <a:fld id="{7A92B3D6-757B-4382-B52E-025E5DD0D85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Numbers</a:t>
            </a:r>
            <a:r>
              <a:rPr lang="en-US" baseline="0" dirty="0" smtClean="0"/>
              <a:t> f</a:t>
            </a:r>
            <a:r>
              <a:rPr lang="en-US" dirty="0" smtClean="0"/>
              <a:t>rom “host master” at ATS Network</a:t>
            </a:r>
            <a:r>
              <a:rPr lang="en-US" baseline="0" dirty="0" smtClean="0"/>
              <a:t> Management Services (</a:t>
            </a:r>
            <a:r>
              <a:rPr lang="en-US" dirty="0" smtClean="0"/>
              <a:t>Doug</a:t>
            </a:r>
            <a:r>
              <a:rPr lang="en-US" baseline="0" dirty="0" smtClean="0"/>
              <a:t> Nelson)</a:t>
            </a:r>
          </a:p>
          <a:p>
            <a:endParaRPr lang="en-US" baseline="0" dirty="0" smtClean="0"/>
          </a:p>
          <a:p>
            <a:r>
              <a:rPr lang="en-US" baseline="0" dirty="0" smtClean="0"/>
              <a:t>Probably </a:t>
            </a:r>
            <a:r>
              <a:rPr lang="en-US" baseline="0" dirty="0" smtClean="0"/>
              <a:t>more domains and pages </a:t>
            </a:r>
            <a:r>
              <a:rPr lang="en-US" baseline="0" dirty="0" smtClean="0"/>
              <a:t>now. Many units have started blogs using site such as </a:t>
            </a:r>
            <a:r>
              <a:rPr lang="en-US" baseline="0" dirty="0" err="1" smtClean="0"/>
              <a:t>wordpress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as the word archiving.</a:t>
            </a:r>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05">
              <a:defRPr/>
            </a:pPr>
            <a:r>
              <a:rPr lang="en-US" dirty="0" smtClean="0"/>
              <a:t>Always test crawls first</a:t>
            </a:r>
          </a:p>
          <a:p>
            <a:pPr defTabSz="905805">
              <a:defRPr/>
            </a:pPr>
            <a:r>
              <a:rPr lang="en-US" dirty="0" smtClean="0"/>
              <a:t>Also, captured some decommissioned</a:t>
            </a:r>
            <a:r>
              <a:rPr lang="en-US" baseline="0" dirty="0" smtClean="0"/>
              <a:t> MSU web sites.</a:t>
            </a:r>
          </a:p>
          <a:p>
            <a:pPr defTabSz="905805">
              <a:defRPr/>
            </a:pPr>
            <a:r>
              <a:rPr lang="en-US" baseline="0" dirty="0" smtClean="0"/>
              <a:t>Active: Admin has 131 seeds, Colleges has 120 seeds, Students has 94 seeds</a:t>
            </a:r>
            <a:endParaRPr lang="en-US" dirty="0" smtClean="0"/>
          </a:p>
          <a:p>
            <a:r>
              <a:rPr lang="en-US" dirty="0" smtClean="0"/>
              <a:t>Smaller collections: topical events, MSU news publications</a:t>
            </a:r>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current retention schedule is online. A</a:t>
            </a:r>
            <a:r>
              <a:rPr lang="en-US" baseline="0" dirty="0" smtClean="0"/>
              <a:t> new retention schedule should be coming out in 2012</a:t>
            </a:r>
            <a:endParaRPr lang="en-US" dirty="0" smtClean="0"/>
          </a:p>
          <a:p>
            <a:r>
              <a:rPr lang="en-US" dirty="0" smtClean="0"/>
              <a:t>Draft </a:t>
            </a:r>
            <a:r>
              <a:rPr lang="en-US" dirty="0" smtClean="0"/>
              <a:t>of </a:t>
            </a:r>
            <a:r>
              <a:rPr lang="en-US" dirty="0" smtClean="0"/>
              <a:t>collection plan </a:t>
            </a:r>
            <a:r>
              <a:rPr lang="en-US" dirty="0" smtClean="0"/>
              <a:t>available online</a:t>
            </a:r>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8</a:t>
            </a:fld>
            <a:endParaRPr lang="en-US"/>
          </a:p>
        </p:txBody>
      </p:sp>
    </p:spTree>
    <p:extLst>
      <p:ext uri="{BB962C8B-B14F-4D97-AF65-F5344CB8AC3E}">
        <p14:creationId xmlns:p14="http://schemas.microsoft.com/office/powerpoint/2010/main" val="59381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web interface</a:t>
            </a:r>
            <a:endParaRPr lang="en-US" dirty="0"/>
          </a:p>
        </p:txBody>
      </p:sp>
      <p:sp>
        <p:nvSpPr>
          <p:cNvPr id="4" name="Slide Number Placeholder 3"/>
          <p:cNvSpPr>
            <a:spLocks noGrp="1"/>
          </p:cNvSpPr>
          <p:nvPr>
            <p:ph type="sldNum" sz="quarter" idx="10"/>
          </p:nvPr>
        </p:nvSpPr>
        <p:spPr/>
        <p:txBody>
          <a:bodyPr/>
          <a:lstStyle/>
          <a:p>
            <a:fld id="{7A92B3D6-757B-4382-B52E-025E5DD0D85C}" type="slidenum">
              <a:rPr lang="en-US" smtClean="0"/>
              <a:pPr/>
              <a:t>9</a:t>
            </a:fld>
            <a:endParaRPr lang="en-US"/>
          </a:p>
        </p:txBody>
      </p:sp>
    </p:spTree>
    <p:extLst>
      <p:ext uri="{BB962C8B-B14F-4D97-AF65-F5344CB8AC3E}">
        <p14:creationId xmlns:p14="http://schemas.microsoft.com/office/powerpoint/2010/main" val="308815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838804"/>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73905"/>
            <a:ext cx="3008313" cy="38522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6478" y="4800600"/>
            <a:ext cx="551059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16478" y="1560285"/>
            <a:ext cx="5498496" cy="3167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16478" y="5367338"/>
            <a:ext cx="55105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61143"/>
            <a:ext cx="2057400" cy="496502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61143"/>
            <a:ext cx="6019800" cy="496502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8476"/>
            <a:ext cx="7772400" cy="1016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17333"/>
            <a:ext cx="6400800" cy="24214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EF5796-10AA-E64B-8550-09EEBF2C2E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F5796-10AA-E64B-8550-09EEBF2C2E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d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MSU sign bkgd.jpg"/>
          <p:cNvPicPr>
            <a:picLocks noChangeAspect="1"/>
          </p:cNvPicPr>
          <p:nvPr/>
        </p:nvPicPr>
        <p:blipFill>
          <a:blip r:embed="rId4"/>
          <a:stretch>
            <a:fillRect/>
          </a:stretch>
        </p:blipFill>
        <p:spPr>
          <a:xfrm>
            <a:off x="-17047" y="0"/>
            <a:ext cx="9178093"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49" r:id="rId2"/>
  </p:sldLayoutIdLst>
  <p:txStyles>
    <p:titleStyle>
      <a:lvl1pPr algn="ctr" defTabSz="457200" rtl="0" eaLnBrk="1" latinLnBrk="0" hangingPunct="1">
        <a:spcBef>
          <a:spcPct val="0"/>
        </a:spcBef>
        <a:buNone/>
        <a:defRPr sz="4400" b="0" i="0" kern="120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lide1.jpg"/>
          <p:cNvPicPr>
            <a:picLocks noChangeAspect="1"/>
          </p:cNvPicPr>
          <p:nvPr/>
        </p:nvPicPr>
        <p:blipFill>
          <a:blip r:embed="rId3"/>
          <a:stretch>
            <a:fillRect/>
          </a:stretch>
        </p:blipFill>
        <p:spPr>
          <a:xfrm>
            <a:off x="0" y="12095"/>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b="0" i="0" kern="120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0666"/>
            <a:ext cx="8229600" cy="10160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88381"/>
            <a:ext cx="8229600" cy="32899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bg1">
                    <a:lumMod val="50000"/>
                  </a:schemeClr>
                </a:solidFill>
                <a:latin typeface="Arial"/>
                <a:cs typeface="Arial"/>
              </a:defRPr>
            </a:lvl1pPr>
          </a:lstStyle>
          <a:p>
            <a:r>
              <a:rPr lang="en-US" dirty="0" smtClean="0"/>
              <a:t>Footer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bg1">
                    <a:lumMod val="50000"/>
                  </a:schemeClr>
                </a:solidFill>
                <a:latin typeface="Arial"/>
                <a:cs typeface="Arial"/>
              </a:defRPr>
            </a:lvl1pPr>
          </a:lstStyle>
          <a:p>
            <a:fld id="{4AEF5796-10AA-E64B-8550-09EEBF2C2E3C}" type="slidenum">
              <a:rPr lang="en-US" smtClean="0"/>
              <a:pPr/>
              <a:t>‹#›</a:t>
            </a:fld>
            <a:endParaRPr lang="en-US" dirty="0"/>
          </a:p>
        </p:txBody>
      </p:sp>
      <p:pic>
        <p:nvPicPr>
          <p:cNvPr id="11" name="Picture 10" descr="Wordmark whit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7305524" y="97094"/>
            <a:ext cx="1537303" cy="512435"/>
          </a:xfrm>
          <a:prstGeom prst="rect">
            <a:avLst/>
          </a:prstGeom>
        </p:spPr>
      </p:pic>
      <p:sp>
        <p:nvSpPr>
          <p:cNvPr id="13" name="Rectangle 12"/>
          <p:cNvSpPr/>
          <p:nvPr/>
        </p:nvSpPr>
        <p:spPr>
          <a:xfrm>
            <a:off x="457199" y="6352143"/>
            <a:ext cx="1248229" cy="276999"/>
          </a:xfrm>
          <a:prstGeom prst="rect">
            <a:avLst/>
          </a:prstGeom>
        </p:spPr>
        <p:txBody>
          <a:bodyPr wrap="square">
            <a:spAutoFit/>
          </a:bodyPr>
          <a:lstStyle/>
          <a:p>
            <a:fld id="{403960FC-2236-0744-8BAC-1BA5648919CF}" type="datetimeFigureOut">
              <a:rPr kumimoji="0" lang="en-US" sz="1200" b="0" i="0" u="none" strike="noStrike" kern="1200" cap="none" spc="0" normalizeH="0" baseline="0" noProof="0" smtClean="0">
                <a:ln>
                  <a:noFill/>
                </a:ln>
                <a:solidFill>
                  <a:schemeClr val="bg1">
                    <a:lumMod val="50000"/>
                  </a:schemeClr>
                </a:solidFill>
                <a:effectLst/>
                <a:uLnTx/>
                <a:uFillTx/>
                <a:latin typeface="Arial"/>
                <a:ea typeface="+mn-ea"/>
                <a:cs typeface="Arial"/>
              </a:rPr>
              <a:pPr/>
              <a:t>10/18/2011</a:t>
            </a:fld>
            <a:endParaRPr lang="en-US" sz="1200" dirty="0">
              <a:solidFill>
                <a:schemeClr val="bg1">
                  <a:lumMod val="50000"/>
                </a:schemeClr>
              </a:solidFill>
              <a:latin typeface="Arial"/>
              <a:cs typeface="Arial"/>
            </a:endParaRPr>
          </a:p>
        </p:txBody>
      </p:sp>
      <p:pic>
        <p:nvPicPr>
          <p:cNvPr id="18" name="Picture 17" descr="Archives PP banner gradient.jpg"/>
          <p:cNvPicPr>
            <a:picLocks noChangeAspect="1"/>
          </p:cNvPicPr>
          <p:nvPr/>
        </p:nvPicPr>
        <p:blipFill>
          <a:blip r:embed="rId15"/>
          <a:stretch>
            <a:fillRect/>
          </a:stretch>
        </p:blipFill>
        <p:spPr>
          <a:xfrm>
            <a:off x="-12095" y="-36264"/>
            <a:ext cx="9156095" cy="83237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0" i="0" kern="1200">
          <a:solidFill>
            <a:schemeClr val="tx1"/>
          </a:solidFill>
          <a:latin typeface="Arial Bold"/>
          <a:ea typeface="+mj-ea"/>
          <a:cs typeface="Arial Bold"/>
        </a:defRPr>
      </a:lvl1pPr>
    </p:titleStyle>
    <p:bodyStyle>
      <a:lvl1pPr marL="342900" indent="-342900" algn="l" defTabSz="457200" rtl="0" eaLnBrk="1" latinLnBrk="0" hangingPunct="1">
        <a:spcBef>
          <a:spcPct val="20000"/>
        </a:spcBef>
        <a:buClr>
          <a:schemeClr val="accent3"/>
        </a:buClr>
        <a:buFont typeface="Wingdings" charset="2"/>
        <a:buChar char="§"/>
        <a:defRPr sz="3200" b="0" i="0" kern="1200">
          <a:solidFill>
            <a:schemeClr val="tx2"/>
          </a:solidFill>
          <a:latin typeface="Arial Bold"/>
          <a:ea typeface="+mn-ea"/>
          <a:cs typeface="Arial Bold"/>
        </a:defRPr>
      </a:lvl1pPr>
      <a:lvl2pPr marL="742950" indent="-285750" algn="l" defTabSz="457200" rtl="0" eaLnBrk="1" latinLnBrk="0" hangingPunct="1">
        <a:spcBef>
          <a:spcPct val="20000"/>
        </a:spcBef>
        <a:buClr>
          <a:schemeClr val="accent2"/>
        </a:buClr>
        <a:buFont typeface="Wingdings" charset="2"/>
        <a:buChar char="§"/>
        <a:defRPr sz="2800" b="0" i="0" kern="1200">
          <a:solidFill>
            <a:schemeClr val="accent5">
              <a:lumMod val="60000"/>
              <a:lumOff val="40000"/>
            </a:schemeClr>
          </a:solidFill>
          <a:latin typeface="Arial"/>
          <a:ea typeface="+mn-ea"/>
          <a:cs typeface="Arial"/>
        </a:defRPr>
      </a:lvl2pPr>
      <a:lvl3pPr marL="1143000" indent="-228600" algn="l" defTabSz="457200" rtl="0" eaLnBrk="1" latinLnBrk="0" hangingPunct="1">
        <a:spcBef>
          <a:spcPct val="20000"/>
        </a:spcBef>
        <a:buClr>
          <a:schemeClr val="accent1"/>
        </a:buClr>
        <a:buFont typeface="Wingdings" charset="2"/>
        <a:buChar char="§"/>
        <a:defRPr sz="2400" b="0" i="0" kern="1200">
          <a:solidFill>
            <a:schemeClr val="accent5">
              <a:lumMod val="60000"/>
              <a:lumOff val="40000"/>
            </a:schemeClr>
          </a:solidFill>
          <a:latin typeface="Arial"/>
          <a:ea typeface="+mn-ea"/>
          <a:cs typeface="Arial"/>
        </a:defRPr>
      </a:lvl3pPr>
      <a:lvl4pPr marL="1600200" indent="-228600" algn="l" defTabSz="457200" rtl="0" eaLnBrk="1" latinLnBrk="0" hangingPunct="1">
        <a:spcBef>
          <a:spcPct val="20000"/>
        </a:spcBef>
        <a:buClr>
          <a:schemeClr val="tx1">
            <a:lumMod val="60000"/>
            <a:lumOff val="40000"/>
          </a:schemeClr>
        </a:buClr>
        <a:buFont typeface="Wingdings" charset="2"/>
        <a:buChar char="§"/>
        <a:defRPr sz="2000" b="0" i="0" kern="1200">
          <a:solidFill>
            <a:schemeClr val="accent5">
              <a:lumMod val="60000"/>
              <a:lumOff val="40000"/>
            </a:schemeClr>
          </a:solidFill>
          <a:latin typeface="Arial"/>
          <a:ea typeface="+mn-ea"/>
          <a:cs typeface="Arial"/>
        </a:defRPr>
      </a:lvl4pPr>
      <a:lvl5pPr marL="2057400" indent="-228600" algn="l" defTabSz="457200" rtl="0" eaLnBrk="1" latinLnBrk="0" hangingPunct="1">
        <a:spcBef>
          <a:spcPct val="20000"/>
        </a:spcBef>
        <a:buClr>
          <a:schemeClr val="accent2">
            <a:lumMod val="75000"/>
          </a:schemeClr>
        </a:buClr>
        <a:buFont typeface="Wingdings" charset="2"/>
        <a:buChar char="§"/>
        <a:defRPr sz="2000" b="0" i="0" kern="1200">
          <a:solidFill>
            <a:schemeClr val="accent5">
              <a:lumMod val="60000"/>
              <a:lumOff val="4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buschedw@msu.edu"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Once you create a collection, you can’t get rid of or combine</a:t>
            </a:r>
          </a:p>
          <a:p>
            <a:pPr lvl="1"/>
            <a:r>
              <a:rPr lang="en-US" dirty="0" smtClean="0"/>
              <a:t>What’s the best collection creation strategy- to lump or not</a:t>
            </a:r>
          </a:p>
          <a:p>
            <a:r>
              <a:rPr lang="en-US" dirty="0" smtClean="0"/>
              <a:t>Some sites are just difficult to crawl – recursive issues</a:t>
            </a:r>
          </a:p>
          <a:p>
            <a:pPr lvl="1"/>
            <a:r>
              <a:rPr lang="en-US" dirty="0" smtClean="0"/>
              <a:t>Using regular expressions and constraints</a:t>
            </a:r>
          </a:p>
          <a:p>
            <a:pPr lvl="1"/>
            <a:r>
              <a:rPr lang="en-US" dirty="0" smtClean="0"/>
              <a:t>Lots of test runs – takes time</a:t>
            </a:r>
          </a:p>
          <a:p>
            <a:r>
              <a:rPr lang="en-US" dirty="0" smtClean="0"/>
              <a:t>Creating useful metadata</a:t>
            </a:r>
          </a:p>
          <a:p>
            <a:pPr lvl="1"/>
            <a:r>
              <a:rPr lang="en-US" dirty="0" smtClean="0"/>
              <a:t>What can be useful at the collection level?</a:t>
            </a:r>
          </a:p>
          <a:p>
            <a:pPr lvl="1"/>
            <a:r>
              <a:rPr lang="en-US" dirty="0" smtClean="0"/>
              <a:t>When to do document level? (Can it be automated?)</a:t>
            </a:r>
          </a:p>
          <a:p>
            <a:r>
              <a:rPr lang="en-US" dirty="0" smtClean="0"/>
              <a:t>Number of Seeds – too many at MSU to fit basic subscription</a:t>
            </a:r>
          </a:p>
          <a:p>
            <a:pPr lvl="1"/>
            <a:r>
              <a:rPr lang="en-US" dirty="0" smtClean="0"/>
              <a:t>Either expand subscription or activate / deactivate collections</a:t>
            </a:r>
          </a:p>
          <a:p>
            <a:r>
              <a:rPr lang="en-US" dirty="0" smtClean="0"/>
              <a:t>Web Archiving requires more staff time than expected</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Refine our collections</a:t>
            </a:r>
          </a:p>
          <a:p>
            <a:pPr lvl="1"/>
            <a:r>
              <a:rPr lang="en-US" dirty="0" smtClean="0"/>
              <a:t>Add more university seeds and deal with problem ones</a:t>
            </a:r>
          </a:p>
          <a:p>
            <a:pPr lvl="1"/>
            <a:r>
              <a:rPr lang="en-US" dirty="0" smtClean="0"/>
              <a:t>Add Social Media</a:t>
            </a:r>
          </a:p>
          <a:p>
            <a:r>
              <a:rPr lang="en-US" dirty="0" smtClean="0"/>
              <a:t>Quality check </a:t>
            </a:r>
          </a:p>
          <a:p>
            <a:pPr lvl="1"/>
            <a:r>
              <a:rPr lang="en-US" dirty="0" smtClean="0"/>
              <a:t>When there </a:t>
            </a:r>
            <a:r>
              <a:rPr lang="en-US" smtClean="0"/>
              <a:t>is time</a:t>
            </a:r>
            <a:endParaRPr lang="en-US" dirty="0" smtClean="0"/>
          </a:p>
          <a:p>
            <a:r>
              <a:rPr lang="en-US" dirty="0" smtClean="0"/>
              <a:t>Add metadata (especially with new public interface)</a:t>
            </a:r>
          </a:p>
          <a:p>
            <a:r>
              <a:rPr lang="en-US" dirty="0" smtClean="0"/>
              <a:t>Outreach to campus units</a:t>
            </a:r>
            <a:endParaRPr lang="en-US" dirty="0"/>
          </a:p>
        </p:txBody>
      </p:sp>
    </p:spTree>
    <p:extLst>
      <p:ext uri="{BB962C8B-B14F-4D97-AF65-F5344CB8AC3E}">
        <p14:creationId xmlns:p14="http://schemas.microsoft.com/office/powerpoint/2010/main" val="2998014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a:xfrm>
            <a:off x="457200" y="2116667"/>
            <a:ext cx="8229600" cy="4471458"/>
          </a:xfrm>
        </p:spPr>
        <p:txBody>
          <a:bodyPr>
            <a:normAutofit/>
          </a:bodyPr>
          <a:lstStyle/>
          <a:p>
            <a:pPr>
              <a:buNone/>
            </a:pPr>
            <a:r>
              <a:rPr lang="en-US" sz="2800" dirty="0" smtClean="0"/>
              <a:t>Ed Busch</a:t>
            </a:r>
          </a:p>
          <a:p>
            <a:pPr>
              <a:buNone/>
            </a:pPr>
            <a:r>
              <a:rPr lang="en-US" sz="2800" dirty="0" smtClean="0"/>
              <a:t>Electronic Records Archivist</a:t>
            </a:r>
          </a:p>
          <a:p>
            <a:pPr>
              <a:buNone/>
            </a:pPr>
            <a:r>
              <a:rPr lang="en-US" sz="2800" u="sng" dirty="0" smtClean="0">
                <a:hlinkClick r:id="rId2"/>
              </a:rPr>
              <a:t>buschedw@msu.edu</a:t>
            </a:r>
            <a:endParaRPr lang="en-US" sz="2800" u="sng" dirty="0" smtClean="0"/>
          </a:p>
          <a:p>
            <a:pPr>
              <a:buNone/>
            </a:pPr>
            <a:endParaRPr lang="en-US" sz="2800" dirty="0" smtClean="0"/>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6476"/>
            <a:ext cx="7772400" cy="1016000"/>
          </a:xfrm>
        </p:spPr>
        <p:txBody>
          <a:bodyPr>
            <a:noAutofit/>
          </a:bodyPr>
          <a:lstStyle/>
          <a:p>
            <a:pPr algn="ctr"/>
            <a:r>
              <a:rPr lang="en-US" sz="3200" b="1" dirty="0" smtClean="0">
                <a:latin typeface="Arial" pitchFamily="34" charset="0"/>
                <a:cs typeface="Arial" pitchFamily="34" charset="0"/>
              </a:rPr>
              <a:t>Implementing Archive-It @MSU: Lessons Learned</a:t>
            </a:r>
            <a:br>
              <a:rPr lang="en-US" sz="3200" b="1" dirty="0" smtClean="0">
                <a:latin typeface="Arial" pitchFamily="34" charset="0"/>
                <a:cs typeface="Arial" pitchFamily="34" charset="0"/>
              </a:rPr>
            </a:br>
            <a:endParaRPr lang="en-US" sz="3200" b="1" dirty="0" smtClean="0">
              <a:latin typeface="Arial" pitchFamily="34" charset="0"/>
              <a:cs typeface="Arial" pitchFamily="34" charset="0"/>
            </a:endParaRPr>
          </a:p>
        </p:txBody>
      </p:sp>
      <p:sp>
        <p:nvSpPr>
          <p:cNvPr id="3" name="Subtitle 2"/>
          <p:cNvSpPr>
            <a:spLocks noGrp="1"/>
          </p:cNvSpPr>
          <p:nvPr>
            <p:ph type="subTitle" idx="1"/>
          </p:nvPr>
        </p:nvSpPr>
        <p:spPr>
          <a:xfrm>
            <a:off x="1371600" y="4343520"/>
            <a:ext cx="6400800" cy="1914293"/>
          </a:xfrm>
        </p:spPr>
        <p:txBody>
          <a:bodyPr>
            <a:normAutofit/>
          </a:bodyPr>
          <a:lstStyle/>
          <a:p>
            <a:r>
              <a:rPr lang="en-US" sz="2800" b="1" dirty="0" smtClean="0">
                <a:solidFill>
                  <a:schemeClr val="tx1"/>
                </a:solidFill>
                <a:latin typeface="Arial" pitchFamily="34" charset="0"/>
                <a:cs typeface="Arial" pitchFamily="34" charset="0"/>
              </a:rPr>
              <a:t>Ed Busch</a:t>
            </a:r>
          </a:p>
          <a:p>
            <a:r>
              <a:rPr lang="en-US" sz="2800" b="1" dirty="0" smtClean="0">
                <a:solidFill>
                  <a:schemeClr val="tx1"/>
                </a:solidFill>
                <a:latin typeface="Arial" pitchFamily="34" charset="0"/>
                <a:cs typeface="Arial" pitchFamily="34" charset="0"/>
              </a:rPr>
              <a:t>October 19, 2011</a:t>
            </a:r>
            <a:endParaRPr lang="en-US"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2116667"/>
            <a:ext cx="8229600" cy="3761620"/>
          </a:xfrm>
        </p:spPr>
        <p:txBody>
          <a:bodyPr>
            <a:normAutofit/>
          </a:bodyPr>
          <a:lstStyle/>
          <a:p>
            <a:r>
              <a:rPr lang="en-US" dirty="0" smtClean="0"/>
              <a:t>What We Did</a:t>
            </a:r>
          </a:p>
          <a:p>
            <a:r>
              <a:rPr lang="en-US" dirty="0" smtClean="0"/>
              <a:t>What We Learned</a:t>
            </a:r>
          </a:p>
          <a:p>
            <a:r>
              <a:rPr lang="en-US" dirty="0" smtClean="0"/>
              <a:t>What Is Next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5" name="Content Placeholder 4"/>
          <p:cNvSpPr>
            <a:spLocks noGrp="1"/>
          </p:cNvSpPr>
          <p:nvPr>
            <p:ph idx="1"/>
          </p:nvPr>
        </p:nvSpPr>
        <p:spPr>
          <a:xfrm>
            <a:off x="457200" y="2116667"/>
            <a:ext cx="8229600" cy="3761620"/>
          </a:xfrm>
        </p:spPr>
        <p:txBody>
          <a:bodyPr>
            <a:normAutofit/>
          </a:bodyPr>
          <a:lstStyle/>
          <a:p>
            <a:r>
              <a:rPr lang="en-US" dirty="0" smtClean="0"/>
              <a:t>Our Goal: To “preserve and make accessible” MSU web sites of enduring historical and research value</a:t>
            </a:r>
          </a:p>
          <a:p>
            <a:pPr lvl="1"/>
            <a:r>
              <a:rPr lang="en-US" dirty="0" smtClean="0"/>
              <a:t>Almost every office and unit on campus has a web site with business information</a:t>
            </a:r>
          </a:p>
          <a:p>
            <a:pPr lvl="1"/>
            <a:r>
              <a:rPr lang="en-US" dirty="0" smtClean="0"/>
              <a:t>Content that isn’t preserved anywhere else</a:t>
            </a:r>
          </a:p>
          <a:p>
            <a:pPr lvl="1"/>
            <a:r>
              <a:rPr lang="en-US" dirty="0" smtClean="0"/>
              <a:t>Integral to mission of MSU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a:xfrm>
            <a:off x="457200" y="2116668"/>
            <a:ext cx="8229600" cy="3975522"/>
          </a:xfrm>
        </p:spPr>
        <p:txBody>
          <a:bodyPr>
            <a:normAutofit fontScale="92500" lnSpcReduction="20000"/>
          </a:bodyPr>
          <a:lstStyle/>
          <a:p>
            <a:r>
              <a:rPr lang="en-US" dirty="0" smtClean="0"/>
              <a:t>Inventory of MSU related web sites</a:t>
            </a:r>
          </a:p>
          <a:p>
            <a:pPr lvl="1"/>
            <a:r>
              <a:rPr lang="en-US" dirty="0" smtClean="0"/>
              <a:t>Top level domains = approx. 1,273 sites</a:t>
            </a:r>
          </a:p>
          <a:p>
            <a:pPr lvl="2"/>
            <a:r>
              <a:rPr lang="en-US" dirty="0" smtClean="0"/>
              <a:t>e.g. 2020vision.msu.edu or broadmuseum.msu.edu</a:t>
            </a:r>
          </a:p>
          <a:p>
            <a:pPr lvl="1"/>
            <a:r>
              <a:rPr lang="en-US" dirty="0" smtClean="0"/>
              <a:t>External domains = at least 183 sites</a:t>
            </a:r>
          </a:p>
          <a:p>
            <a:pPr lvl="2"/>
            <a:r>
              <a:rPr lang="en-US" dirty="0" smtClean="0"/>
              <a:t>e.g. coachizzo.com or spartancash.com</a:t>
            </a:r>
          </a:p>
          <a:p>
            <a:r>
              <a:rPr lang="en-US" dirty="0" smtClean="0"/>
              <a:t>Trial ran “snapshots” of msu.edu</a:t>
            </a:r>
          </a:p>
          <a:p>
            <a:pPr lvl="1"/>
            <a:r>
              <a:rPr lang="en-US" dirty="0" smtClean="0"/>
              <a:t>Too many pages and associated media to capture absolutely all MSU associated sites</a:t>
            </a:r>
          </a:p>
          <a:p>
            <a:pPr lvl="1"/>
            <a:r>
              <a:rPr lang="en-US" dirty="0" smtClean="0"/>
              <a:t>Example, there are over 3.6 million PDF files just within msu.edu</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a:xfrm>
            <a:off x="457200" y="2114553"/>
            <a:ext cx="8229600" cy="4067586"/>
          </a:xfrm>
        </p:spPr>
        <p:txBody>
          <a:bodyPr>
            <a:normAutofit fontScale="85000" lnSpcReduction="10000"/>
          </a:bodyPr>
          <a:lstStyle/>
          <a:p>
            <a:endParaRPr lang="en-US" dirty="0" smtClean="0"/>
          </a:p>
          <a:p>
            <a:r>
              <a:rPr lang="en-US" dirty="0" smtClean="0"/>
              <a:t>Surveyed MSU </a:t>
            </a:r>
            <a:r>
              <a:rPr lang="en-US" dirty="0"/>
              <a:t>web </a:t>
            </a:r>
            <a:r>
              <a:rPr lang="en-US" dirty="0" smtClean="0"/>
              <a:t>masters - 67 respondents</a:t>
            </a:r>
          </a:p>
          <a:p>
            <a:pPr lvl="1"/>
            <a:r>
              <a:rPr lang="en-US" dirty="0" smtClean="0"/>
              <a:t>Highlighted vocabulary differences between archivists and IT professionals</a:t>
            </a:r>
          </a:p>
          <a:p>
            <a:pPr lvl="1"/>
            <a:r>
              <a:rPr lang="en-US" dirty="0" smtClean="0"/>
              <a:t>Many MSU affiliated sites outside msu.edu domain</a:t>
            </a:r>
          </a:p>
          <a:p>
            <a:pPr lvl="1"/>
            <a:r>
              <a:rPr lang="en-US" dirty="0" smtClean="0"/>
              <a:t>Much of the content on web sites is new; not available in print or other media formats</a:t>
            </a:r>
          </a:p>
          <a:p>
            <a:pPr lvl="1"/>
            <a:r>
              <a:rPr lang="en-US" dirty="0" smtClean="0"/>
              <a:t>Many sites have password protected content</a:t>
            </a:r>
          </a:p>
          <a:p>
            <a:pPr lvl="1"/>
            <a:r>
              <a:rPr lang="en-US" dirty="0" smtClean="0"/>
              <a:t>Many sites have dynamic content and updated frequently</a:t>
            </a:r>
          </a:p>
          <a:p>
            <a:pPr lvl="1"/>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a:xfrm>
            <a:off x="457200" y="2116666"/>
            <a:ext cx="8229600" cy="4017433"/>
          </a:xfrm>
        </p:spPr>
        <p:txBody>
          <a:bodyPr>
            <a:normAutofit fontScale="92500" lnSpcReduction="10000"/>
          </a:bodyPr>
          <a:lstStyle/>
          <a:p>
            <a:r>
              <a:rPr lang="en-US" dirty="0" smtClean="0"/>
              <a:t>Limited crawls </a:t>
            </a:r>
          </a:p>
          <a:p>
            <a:pPr lvl="1"/>
            <a:r>
              <a:rPr lang="en-US" dirty="0" smtClean="0"/>
              <a:t>Board of Trustees, Office of the President, University Archives </a:t>
            </a:r>
          </a:p>
          <a:p>
            <a:pPr lvl="1"/>
            <a:r>
              <a:rPr lang="en-US" dirty="0" smtClean="0"/>
              <a:t>Topical (2011 Blizzard)</a:t>
            </a:r>
          </a:p>
          <a:p>
            <a:r>
              <a:rPr lang="en-US" dirty="0" smtClean="0"/>
              <a:t>Looked at what other universities were doing</a:t>
            </a:r>
          </a:p>
          <a:p>
            <a:pPr lvl="1"/>
            <a:r>
              <a:rPr lang="en-US" dirty="0" smtClean="0"/>
              <a:t>Began </a:t>
            </a:r>
            <a:r>
              <a:rPr lang="en-US" dirty="0"/>
              <a:t>Using University of Waterloo </a:t>
            </a:r>
            <a:r>
              <a:rPr lang="en-US" dirty="0" smtClean="0"/>
              <a:t>model (Administration, Colleges, Students)</a:t>
            </a:r>
          </a:p>
          <a:p>
            <a:pPr lvl="1"/>
            <a:r>
              <a:rPr lang="en-US" dirty="0" smtClean="0"/>
              <a:t>Used URL inventory to start picking seeds</a:t>
            </a:r>
            <a:endParaRPr lang="en-US" dirty="0"/>
          </a:p>
          <a:p>
            <a:pPr lvl="1"/>
            <a:endParaRPr lang="en-US" dirty="0" smtClean="0"/>
          </a:p>
          <a:p>
            <a:pPr lvl="1"/>
            <a:endParaRPr lang="en-US" dirty="0" smtClean="0"/>
          </a:p>
          <a:p>
            <a:pPr lvl="1">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p:txBody>
          <a:bodyPr>
            <a:normAutofit/>
          </a:bodyPr>
          <a:lstStyle/>
          <a:p>
            <a:r>
              <a:rPr lang="en-US" dirty="0" smtClean="0"/>
              <a:t>Updated Retention Schedule to include web sites</a:t>
            </a:r>
          </a:p>
          <a:p>
            <a:pPr lvl="1"/>
            <a:r>
              <a:rPr lang="en-US" dirty="0" smtClean="0"/>
              <a:t>MSU Publications</a:t>
            </a:r>
          </a:p>
          <a:p>
            <a:r>
              <a:rPr lang="en-US" dirty="0" smtClean="0"/>
              <a:t>Created Web Site Collection Plan</a:t>
            </a:r>
          </a:p>
          <a:p>
            <a:pPr lvl="1"/>
            <a:r>
              <a:rPr lang="en-US" dirty="0" smtClean="0"/>
              <a:t>Added Metadata at collection level</a:t>
            </a:r>
          </a:p>
          <a:p>
            <a:pPr lvl="1"/>
            <a:r>
              <a:rPr lang="en-US" dirty="0" smtClean="0"/>
              <a:t>Identified crawl schedule</a:t>
            </a:r>
            <a:endParaRPr lang="en-US" dirty="0"/>
          </a:p>
        </p:txBody>
      </p:sp>
    </p:spTree>
    <p:extLst>
      <p:ext uri="{BB962C8B-B14F-4D97-AF65-F5344CB8AC3E}">
        <p14:creationId xmlns:p14="http://schemas.microsoft.com/office/powerpoint/2010/main" val="1297624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096" y="793141"/>
            <a:ext cx="5227983" cy="588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Archiv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rchiv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Archives">
      <a:dk1>
        <a:srgbClr val="234438"/>
      </a:dk1>
      <a:lt1>
        <a:sysClr val="window" lastClr="FFFFFF"/>
      </a:lt1>
      <a:dk2>
        <a:srgbClr val="585257"/>
      </a:dk2>
      <a:lt2>
        <a:srgbClr val="E7E4DB"/>
      </a:lt2>
      <a:accent1>
        <a:srgbClr val="7B61A1"/>
      </a:accent1>
      <a:accent2>
        <a:srgbClr val="BD6B4D"/>
      </a:accent2>
      <a:accent3>
        <a:srgbClr val="92BA2B"/>
      </a:accent3>
      <a:accent4>
        <a:srgbClr val="614285"/>
      </a:accent4>
      <a:accent5>
        <a:srgbClr val="575858"/>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Archives Template</Template>
  <TotalTime>6266</TotalTime>
  <Words>574</Words>
  <Application>Microsoft Office PowerPoint</Application>
  <PresentationFormat>On-screen Show (4:3)</PresentationFormat>
  <Paragraphs>98</Paragraphs>
  <Slides>13</Slides>
  <Notes>11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1_Archives Template</vt:lpstr>
      <vt:lpstr>Archives Template</vt:lpstr>
      <vt:lpstr>Office Theme</vt:lpstr>
      <vt:lpstr>PowerPoint Presentation</vt:lpstr>
      <vt:lpstr>Implementing Archive-It @MSU: Lessons Learned </vt:lpstr>
      <vt:lpstr>Overview</vt:lpstr>
      <vt:lpstr>What We Did</vt:lpstr>
      <vt:lpstr>What We Did</vt:lpstr>
      <vt:lpstr>What We Did</vt:lpstr>
      <vt:lpstr>What We Did</vt:lpstr>
      <vt:lpstr>What We Did</vt:lpstr>
      <vt:lpstr>PowerPoint Presentation</vt:lpstr>
      <vt:lpstr>What We Learned</vt:lpstr>
      <vt:lpstr>What Is Next</vt:lpstr>
      <vt:lpstr>Contact</vt:lpstr>
      <vt:lpstr>PowerPoint Presentation</vt:lpstr>
    </vt:vector>
  </TitlesOfParts>
  <Company>LENOVO CUSTOMER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Cynthia Ghering</dc:creator>
  <cp:lastModifiedBy>Busch, Ed</cp:lastModifiedBy>
  <cp:revision>317</cp:revision>
  <cp:lastPrinted>2010-08-06T14:42:19Z</cp:lastPrinted>
  <dcterms:created xsi:type="dcterms:W3CDTF">2010-10-07T13:00:29Z</dcterms:created>
  <dcterms:modified xsi:type="dcterms:W3CDTF">2011-10-18T13:09:36Z</dcterms:modified>
</cp:coreProperties>
</file>