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1" r:id="rId3"/>
    <p:sldId id="260" r:id="rId4"/>
    <p:sldId id="259" r:id="rId5"/>
    <p:sldId id="263" r:id="rId6"/>
    <p:sldId id="258" r:id="rId7"/>
    <p:sldId id="265" r:id="rId8"/>
    <p:sldId id="275" r:id="rId9"/>
    <p:sldId id="274" r:id="rId10"/>
    <p:sldId id="273" r:id="rId11"/>
    <p:sldId id="276" r:id="rId12"/>
    <p:sldId id="272" r:id="rId13"/>
    <p:sldId id="266" r:id="rId14"/>
    <p:sldId id="267" r:id="rId15"/>
    <p:sldId id="279" r:id="rId16"/>
    <p:sldId id="268" r:id="rId17"/>
    <p:sldId id="271" r:id="rId18"/>
    <p:sldId id="264" r:id="rId19"/>
    <p:sldId id="278" r:id="rId20"/>
    <p:sldId id="262" r:id="rId21"/>
    <p:sldId id="280" r:id="rId22"/>
    <p:sldId id="270" r:id="rId23"/>
  </p:sldIdLst>
  <p:sldSz cx="9144000" cy="6858000" type="screen4x3"/>
  <p:notesSz cx="6858000" cy="9144000"/>
  <p:defaultTextStyle>
    <a:defPPr>
      <a:defRPr lang="en-CA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54C"/>
    <a:srgbClr val="10643A"/>
    <a:srgbClr val="467E4F"/>
    <a:srgbClr val="176238"/>
    <a:srgbClr val="E1C603"/>
    <a:srgbClr val="467E44"/>
    <a:srgbClr val="006231"/>
    <a:srgbClr val="007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220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Geneva" charset="-128"/>
              </a:defRPr>
            </a:lvl1pPr>
          </a:lstStyle>
          <a:p>
            <a:fld id="{3C3CD6AE-485E-4526-9613-9A900CC5A849}" type="datetime1">
              <a:rPr lang="en-CA"/>
              <a:pPr/>
              <a:t>11-10-19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Geneva" charset="-128"/>
              </a:defRPr>
            </a:lvl1pPr>
          </a:lstStyle>
          <a:p>
            <a:fld id="{7F968825-33B5-4309-9DD6-2960003B7A78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9195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Geneva" charset="-128"/>
              </a:defRPr>
            </a:lvl1pPr>
          </a:lstStyle>
          <a:p>
            <a:fld id="{652B7B93-3CD1-477F-8F19-F711F75F1B67}" type="datetime1">
              <a:rPr lang="en-CA"/>
              <a:pPr/>
              <a:t>11-10-19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Geneva" charset="-128"/>
              </a:defRPr>
            </a:lvl1pPr>
          </a:lstStyle>
          <a:p>
            <a:fld id="{553756F2-5855-4BB4-9396-25B70D968357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9255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Geneva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7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2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eg"/><Relationship Id="rId3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eg"/><Relationship Id="rId3" Type="http://schemas.openxmlformats.org/officeDocument/2006/relationships/image" Target="../media/image19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eg"/><Relationship Id="rId3" Type="http://schemas.openxmlformats.org/officeDocument/2006/relationships/image" Target="../media/image18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kA-V2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96186"/>
            <a:ext cx="9144000" cy="6098977"/>
          </a:xfrm>
          <a:prstGeom prst="rect">
            <a:avLst/>
          </a:prstGeom>
        </p:spPr>
      </p:pic>
      <p:pic>
        <p:nvPicPr>
          <p:cNvPr id="5" name="Picture 2" descr="TrkA-PPT-V1-Footer-NEW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0"/>
            <a:ext cx="9144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romise-grey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2525" y="6107113"/>
            <a:ext cx="25574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UA-COLOUR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355600" y="6073775"/>
            <a:ext cx="19081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13136" y="1412667"/>
            <a:ext cx="8506855" cy="492443"/>
          </a:xfrm>
          <a:prstGeom prst="rect">
            <a:avLst/>
          </a:prstGeom>
        </p:spPr>
        <p:txBody>
          <a:bodyPr>
            <a:sp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313136" y="1913901"/>
            <a:ext cx="8506855" cy="338554"/>
          </a:xfrm>
          <a:prstGeom prst="rect">
            <a:avLst/>
          </a:prstGeom>
        </p:spPr>
        <p:txBody>
          <a:bodyPr>
            <a:sp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2-Footer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19700"/>
            <a:ext cx="91440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0113" y="6186488"/>
            <a:ext cx="157162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393152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0"/>
          <p:cNvSpPr>
            <a:spLocks noGrp="1"/>
          </p:cNvSpPr>
          <p:nvPr>
            <p:ph type="title"/>
          </p:nvPr>
        </p:nvSpPr>
        <p:spPr>
          <a:xfrm>
            <a:off x="814388" y="565655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Footer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3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2532303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14388" y="1704806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2-Header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3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7"/>
            <a:ext cx="7562850" cy="466436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2-Footer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375400"/>
            <a:ext cx="1185862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romise-green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7100" y="6376988"/>
            <a:ext cx="1690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393152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10"/>
          <p:cNvSpPr>
            <a:spLocks noGrp="1"/>
          </p:cNvSpPr>
          <p:nvPr>
            <p:ph type="title"/>
          </p:nvPr>
        </p:nvSpPr>
        <p:spPr>
          <a:xfrm>
            <a:off x="814388" y="565655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Footer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65700"/>
            <a:ext cx="91440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50113" y="6200775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Footer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65700"/>
            <a:ext cx="91440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romise-gree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625" y="6153150"/>
            <a:ext cx="2551113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UA-COLOU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13" y="265113"/>
            <a:ext cx="1573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7"/>
            <a:ext cx="7562850" cy="466436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2-Footer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19700"/>
            <a:ext cx="91440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romise-whit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625" y="6153150"/>
            <a:ext cx="2551113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UA-COLOU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13" y="265113"/>
            <a:ext cx="15732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romise-grey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5038" y="6411913"/>
            <a:ext cx="1682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408738"/>
            <a:ext cx="1185862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UA-COLOU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1925" y="6408738"/>
            <a:ext cx="1185863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5700"/>
            <a:ext cx="9144000" cy="622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2" descr="promise-grey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5038" y="6408738"/>
            <a:ext cx="1682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407150"/>
            <a:ext cx="1185862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62087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TrkB-PPT-V1-Footer1.png"/>
          <p:cNvPicPr>
            <a:picLocks noChangeAspect="1"/>
          </p:cNvPicPr>
          <p:nvPr/>
        </p:nvPicPr>
        <p:blipFill>
          <a:blip r:embed="rId4"/>
          <a:srcRect b="15456"/>
          <a:stretch>
            <a:fillRect/>
          </a:stretch>
        </p:blipFill>
        <p:spPr bwMode="auto">
          <a:xfrm rot="10800000">
            <a:off x="0" y="0"/>
            <a:ext cx="9144000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7"/>
            <a:ext cx="7562850" cy="433493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itle 10"/>
          <p:cNvSpPr>
            <a:spLocks noGrp="1"/>
          </p:cNvSpPr>
          <p:nvPr>
            <p:ph type="title"/>
          </p:nvPr>
        </p:nvSpPr>
        <p:spPr>
          <a:xfrm>
            <a:off x="2432242" y="6215230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Background-Fu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 bwMode="auto">
          <a:xfrm>
            <a:off x="0" y="914400"/>
            <a:ext cx="9144000" cy="1588"/>
          </a:xfrm>
          <a:prstGeom prst="line">
            <a:avLst/>
          </a:prstGeom>
          <a:ln w="508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7"/>
            <a:ext cx="7562850" cy="466436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>
                <a:solidFill>
                  <a:schemeClr val="bg1"/>
                </a:solidFill>
              </a:defRPr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>
                <a:solidFill>
                  <a:schemeClr val="bg1"/>
                </a:solidFill>
              </a:defRPr>
            </a:lvl2pPr>
            <a:lvl3pPr marL="228600" indent="-228600">
              <a:defRPr sz="1800">
                <a:solidFill>
                  <a:schemeClr val="bg1"/>
                </a:solidFill>
              </a:defRPr>
            </a:lvl3pPr>
            <a:lvl4pPr marL="514350" indent="-230188">
              <a:buFont typeface="Lucida Grande"/>
              <a:buChar char="-"/>
              <a:tabLst/>
              <a:defRPr sz="1800">
                <a:solidFill>
                  <a:schemeClr val="bg1"/>
                </a:solidFill>
              </a:defRPr>
            </a:lvl4pPr>
            <a:lvl5pPr marL="747713" indent="-228600">
              <a:buFont typeface="Lucida Grande"/>
              <a:buChar char="·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Green-Background-Fu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5575" y="6396038"/>
            <a:ext cx="1192213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7562850" cy="4133272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>
                <a:solidFill>
                  <a:schemeClr val="bg1"/>
                </a:solidFill>
              </a:defRPr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>
                <a:solidFill>
                  <a:schemeClr val="bg1"/>
                </a:solidFill>
              </a:defRPr>
            </a:lvl2pPr>
            <a:lvl3pPr marL="228600" indent="-228600">
              <a:defRPr sz="1800">
                <a:solidFill>
                  <a:schemeClr val="bg1"/>
                </a:solidFill>
              </a:defRPr>
            </a:lvl3pPr>
            <a:lvl4pPr marL="514350" indent="-230188">
              <a:buFont typeface="Lucida Grande"/>
              <a:buChar char="-"/>
              <a:tabLst/>
              <a:defRPr sz="1800">
                <a:solidFill>
                  <a:schemeClr val="bg1"/>
                </a:solidFill>
              </a:defRPr>
            </a:lvl4pPr>
            <a:lvl5pPr marL="747713" indent="-228600">
              <a:buFont typeface="Lucida Grande"/>
              <a:buChar char="·"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272733"/>
          </a:xfrm>
          <a:prstGeom prst="rect">
            <a:avLst/>
          </a:prstGeom>
        </p:spPr>
        <p:txBody>
          <a:bodyPr vert="horz"/>
          <a:lstStyle>
            <a:lvl1pPr algn="r">
              <a:defRPr sz="14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kB-PPT-V1-Green-Background-Fu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3225" y="2606675"/>
            <a:ext cx="579596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kB-PPT-V1-Green-Background-Fu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1100" y="1090613"/>
            <a:ext cx="4268788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509817"/>
            <a:ext cx="8229600" cy="1394548"/>
          </a:xfrm>
          <a:prstGeom prst="rect">
            <a:avLst/>
          </a:prstGeom>
        </p:spPr>
        <p:txBody>
          <a:bodyPr vert="horz"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LD-BACKGROUND-SL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UA-COLOUR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000375"/>
            <a:ext cx="3657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kB-PPT-V1-Green-Background-Fu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romise-whit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7950" y="3114675"/>
            <a:ext cx="38481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OLD-BACKGROUND-SLID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romise-green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7950" y="3114675"/>
            <a:ext cx="38481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F2B9B9-7ABF-CE46-A90E-98255703837F}" type="datetime1">
              <a:rPr lang="en-US"/>
              <a:pPr/>
              <a:t>11-10-19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45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A3DA45F-5BDB-C84E-A949-C25E06554F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46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 advClick="0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Footer1.png"/>
          <p:cNvPicPr>
            <a:picLocks noChangeAspect="1"/>
          </p:cNvPicPr>
          <p:nvPr/>
        </p:nvPicPr>
        <p:blipFill>
          <a:blip r:embed="rId2"/>
          <a:srcRect b="15456"/>
          <a:stretch>
            <a:fillRect/>
          </a:stretch>
        </p:blipFill>
        <p:spPr bwMode="auto">
          <a:xfrm rot="10800000">
            <a:off x="0" y="0"/>
            <a:ext cx="9144000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TrkB-PPT-V1-Green-Head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UA-COLOUR-REVERS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813" y="62087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2055091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14388" y="1381534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608667"/>
            <a:ext cx="7562850" cy="466436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432242" y="340903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946727"/>
            <a:ext cx="9144000" cy="591127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3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62087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432242" y="6215230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738909"/>
            <a:ext cx="7562850" cy="4664363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4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3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1-Green-Background-Footer.7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72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369050"/>
            <a:ext cx="1192212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romise-whit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7100" y="6376988"/>
            <a:ext cx="16906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1393152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10"/>
          <p:cNvSpPr>
            <a:spLocks noGrp="1"/>
          </p:cNvSpPr>
          <p:nvPr>
            <p:ph type="title"/>
          </p:nvPr>
        </p:nvSpPr>
        <p:spPr>
          <a:xfrm>
            <a:off x="814388" y="565655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rkB-PPT-V1-Green-Header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43600"/>
            <a:ext cx="9144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62087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432242" y="6215230"/>
            <a:ext cx="6387748" cy="307777"/>
          </a:xfrm>
          <a:prstGeom prst="rect">
            <a:avLst/>
          </a:prstGeom>
        </p:spPr>
        <p:txBody>
          <a:bodyPr vert="horz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-1540"/>
            <a:ext cx="9144000" cy="590511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TrkB-PPT-V2-Header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A-COLOUR-REVERS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265113"/>
            <a:ext cx="157003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14388" y="2532303"/>
            <a:ext cx="7562850" cy="3748424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1200"/>
              </a:spcBef>
              <a:spcAft>
                <a:spcPts val="600"/>
              </a:spcAft>
              <a:buNone/>
              <a:tabLst>
                <a:tab pos="230188" algn="l"/>
              </a:tabLst>
              <a:defRPr sz="2200" b="1"/>
            </a:lvl1pPr>
            <a:lvl2pPr marL="3175" indent="0">
              <a:spcBef>
                <a:spcPts val="0"/>
              </a:spcBef>
              <a:spcAft>
                <a:spcPts val="1200"/>
              </a:spcAft>
              <a:buNone/>
              <a:defRPr sz="1800" b="1"/>
            </a:lvl2pPr>
            <a:lvl3pPr marL="228600" indent="-228600">
              <a:defRPr sz="1800"/>
            </a:lvl3pPr>
            <a:lvl4pPr marL="514350" indent="-230188">
              <a:buFont typeface="Lucida Grande"/>
              <a:buChar char="-"/>
              <a:tabLst/>
              <a:defRPr sz="1800"/>
            </a:lvl4pPr>
            <a:lvl5pPr marL="747713" indent="-228600">
              <a:buFont typeface="Lucida Grande"/>
              <a:buChar char="·"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10"/>
          <p:cNvSpPr>
            <a:spLocks noGrp="1"/>
          </p:cNvSpPr>
          <p:nvPr>
            <p:ph type="title"/>
          </p:nvPr>
        </p:nvSpPr>
        <p:spPr>
          <a:xfrm>
            <a:off x="814388" y="1704806"/>
            <a:ext cx="7562850" cy="481134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71" r:id="rId20"/>
    <p:sldLayoutId id="2147483891" r:id="rId21"/>
    <p:sldLayoutId id="2147483892" r:id="rId22"/>
    <p:sldLayoutId id="2147483893" r:id="rId23"/>
    <p:sldLayoutId id="2147483894" r:id="rId24"/>
    <p:sldLayoutId id="2147483895" r:id="rId25"/>
    <p:sldLayoutId id="2147483896" r:id="rId26"/>
    <p:sldLayoutId id="2147483897" r:id="rId27"/>
    <p:sldLayoutId id="2147483898" r:id="rId2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Geneva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Genev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hyperlink" Target="mailto:geoffrey.harder@ualberta.c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Placeholder 1"/>
          <p:cNvSpPr>
            <a:spLocks noGrp="1"/>
          </p:cNvSpPr>
          <p:nvPr>
            <p:ph type="body" sz="quarter" idx="14"/>
          </p:nvPr>
        </p:nvSpPr>
        <p:spPr bwMode="auto">
          <a:xfrm>
            <a:off x="0" y="1412875"/>
            <a:ext cx="8820150" cy="40011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Aft>
                <a:spcPct val="0"/>
              </a:spcAft>
            </a:pP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University of Alberta Libraries: </a:t>
            </a:r>
            <a:r>
              <a:rPr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Bringing in the </a:t>
            </a:r>
            <a:r>
              <a:rPr lang="en-US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Harvest</a:t>
            </a:r>
            <a:endParaRPr sz="2000" dirty="0" smtClean="0"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312738" y="1914525"/>
            <a:ext cx="8507412" cy="338138"/>
          </a:xfrm>
        </p:spPr>
        <p:txBody>
          <a:bodyPr/>
          <a:lstStyle/>
          <a:p>
            <a:pPr>
              <a:defRPr/>
            </a:pPr>
            <a:r>
              <a:rPr lang="en-US" dirty="0"/>
              <a:t>Archive-It Partners </a:t>
            </a:r>
            <a:r>
              <a:rPr lang="en-US" dirty="0" smtClean="0"/>
              <a:t>Meeting .: October 2011 .: Geoff Harder </a:t>
            </a:r>
            <a:endParaRPr dirty="0">
              <a:ea typeface="+mn-e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Screen shot 2010-01-18 at 10.59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3" y="107950"/>
            <a:ext cx="8110537" cy="658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68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xmlns:p14="http://schemas.microsoft.com/office/powerpoint/2010/main" advClick="0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creen shot 2010-01-18 at 10.45.4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125413"/>
            <a:ext cx="8193087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10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xmlns:p14="http://schemas.microsoft.com/office/powerpoint/2010/main" advClick="0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Screen shot 2010-01-18 at 9.25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160338"/>
            <a:ext cx="80295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307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xmlns:p14="http://schemas.microsoft.com/office/powerpoint/2010/main" advClick="0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Projected to be an expensive, resource (i.e. time) intensive undertaking to stabilize websites, patch security holes, deal with hardware, etc. 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Issues around having 80+ new puppy dogs that would need ongoing care and attention</a:t>
            </a:r>
          </a:p>
          <a:p>
            <a:pPr marL="342900" indent="-342900">
              <a:buFont typeface="Arial"/>
              <a:buChar char="•"/>
            </a:pPr>
            <a:r>
              <a:rPr lang="en-US" b="0" dirty="0"/>
              <a:t>G</a:t>
            </a:r>
            <a:r>
              <a:rPr lang="en-US" b="0" dirty="0" smtClean="0"/>
              <a:t>oal was to *preserve the material in the spirit it was created* 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Decision to take a </a:t>
            </a:r>
            <a:r>
              <a:rPr lang="en-US" dirty="0" smtClean="0"/>
              <a:t>web archiving </a:t>
            </a:r>
            <a:r>
              <a:rPr lang="en-US" b="0" dirty="0" smtClean="0"/>
              <a:t>approach to the project as opposed to a </a:t>
            </a:r>
            <a:r>
              <a:rPr lang="en-US" dirty="0" smtClean="0"/>
              <a:t>web hosting </a:t>
            </a:r>
            <a:r>
              <a:rPr lang="en-US" b="0" dirty="0" smtClean="0"/>
              <a:t>approach made the most sense</a:t>
            </a:r>
          </a:p>
          <a:p>
            <a:pPr marL="342900" indent="-342900">
              <a:buFont typeface="Arial"/>
              <a:buChar char="•"/>
            </a:pPr>
            <a:endParaRPr lang="en-US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Rescue 911: The Alberta Encyclopedia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135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399141" y="997852"/>
            <a:ext cx="8509000" cy="458574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Hired recently graduated SLIS student on short term contract to optimize the sites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Control over the content meant we could test the crawling and modify the content as required – learned what Archive-It can and can’t do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/>
              <a:t>A</a:t>
            </a:r>
            <a:r>
              <a:rPr lang="en-US" b="0" dirty="0" smtClean="0"/>
              <a:t>ddressed content hidden behind database searching by creating sitemaps and </a:t>
            </a:r>
            <a:r>
              <a:rPr lang="en-US" b="0" dirty="0" err="1" smtClean="0"/>
              <a:t>browsable</a:t>
            </a:r>
            <a:r>
              <a:rPr lang="en-US" b="0" dirty="0" smtClean="0"/>
              <a:t> indexes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Converted</a:t>
            </a:r>
            <a:r>
              <a:rPr lang="en-US" b="0" dirty="0" smtClean="0"/>
              <a:t> multimedia files for improved playability</a:t>
            </a:r>
          </a:p>
          <a:p>
            <a:pPr marL="342900" indent="-342900">
              <a:buFont typeface="Arial"/>
              <a:buChar char="•"/>
            </a:pPr>
            <a:r>
              <a:rPr lang="en-US" b="0" dirty="0"/>
              <a:t>	</a:t>
            </a:r>
            <a:r>
              <a:rPr lang="en-US" b="0" dirty="0" smtClean="0"/>
              <a:t>Archive-It’s searching made up for loss of native search (in many cases resulting in improved </a:t>
            </a:r>
            <a:r>
              <a:rPr lang="en-US" b="0" dirty="0" err="1" smtClean="0"/>
              <a:t>searchability</a:t>
            </a:r>
            <a:r>
              <a:rPr lang="en-US" b="0" dirty="0" smtClean="0"/>
              <a:t>) 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**Recognized the value of Archive-It as a lightweight, economical tool for saving orphaned and at risk web content where we know a time bomb is ticking</a:t>
            </a:r>
          </a:p>
          <a:p>
            <a:pPr marL="571500" lvl="2" indent="-342900">
              <a:buFont typeface="Arial"/>
              <a:buChar char="•"/>
            </a:pPr>
            <a:r>
              <a:rPr lang="en-US" b="0" dirty="0" smtClean="0"/>
              <a:t>e.g. International Polar Year; grant funded research project home pages</a:t>
            </a:r>
            <a:endParaRPr lang="en-US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Rescue 911: The Alberta Encyclopedia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1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4285" y="1433788"/>
            <a:ext cx="781957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Interesting sidebars:</a:t>
            </a:r>
          </a:p>
          <a:p>
            <a:endParaRPr lang="en-US" dirty="0"/>
          </a:p>
          <a:p>
            <a:r>
              <a:rPr lang="en-US" dirty="0"/>
              <a:t>Discoverability through Google and other search engines – how </a:t>
            </a:r>
            <a:r>
              <a:rPr lang="en-US" dirty="0" smtClean="0"/>
              <a:t>best to </a:t>
            </a:r>
            <a:r>
              <a:rPr lang="en-US" dirty="0"/>
              <a:t>redirect traffic and </a:t>
            </a:r>
            <a:r>
              <a:rPr lang="en-US" dirty="0" smtClean="0"/>
              <a:t>rankings to popular materials?</a:t>
            </a:r>
          </a:p>
          <a:p>
            <a:r>
              <a:rPr lang="en-US" dirty="0"/>
              <a:t>	</a:t>
            </a:r>
            <a:r>
              <a:rPr lang="en-US" dirty="0" smtClean="0"/>
              <a:t>- working with IA to expose HCF archived content to 	search engines 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Managing </a:t>
            </a:r>
            <a:r>
              <a:rPr lang="en-US" dirty="0"/>
              <a:t>expectations – materials can’t be </a:t>
            </a:r>
            <a:r>
              <a:rPr lang="en-US" dirty="0" smtClean="0"/>
              <a:t>edited</a:t>
            </a:r>
            <a:endParaRPr lang="en-CA" dirty="0"/>
          </a:p>
          <a:p>
            <a:r>
              <a:rPr lang="en-CA" dirty="0"/>
              <a:t>	</a:t>
            </a:r>
            <a:r>
              <a:rPr lang="en-CA" dirty="0" smtClean="0"/>
              <a:t>- This </a:t>
            </a:r>
            <a:r>
              <a:rPr lang="en-CA" dirty="0"/>
              <a:t>is not a “hosting” </a:t>
            </a:r>
            <a:r>
              <a:rPr lang="en-CA" dirty="0" smtClean="0"/>
              <a:t>solution </a:t>
            </a:r>
          </a:p>
          <a:p>
            <a:r>
              <a:rPr lang="en-CA" dirty="0"/>
              <a:t>	</a:t>
            </a:r>
            <a:r>
              <a:rPr lang="en-CA" dirty="0" smtClean="0"/>
              <a:t>- </a:t>
            </a:r>
            <a:r>
              <a:rPr lang="en-CA" dirty="0"/>
              <a:t>I</a:t>
            </a:r>
            <a:r>
              <a:rPr lang="en-CA" dirty="0" smtClean="0"/>
              <a:t>t is archiving -- extended archiving service to HCF partners looking to take, edit and grow *their* web material with another host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72873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235857" y="1293088"/>
            <a:ext cx="8599713" cy="374842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End the printing of hard copies of born digital materials for our collection</a:t>
            </a:r>
            <a:endParaRPr lang="en-US" b="0" dirty="0"/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Education curriculum collection</a:t>
            </a:r>
          </a:p>
          <a:p>
            <a:pPr marL="571500" lvl="2" indent="-342900">
              <a:buFont typeface="Arial"/>
              <a:buChar char="•"/>
            </a:pPr>
            <a:r>
              <a:rPr lang="en-US" b="0" dirty="0" smtClean="0"/>
              <a:t>born digital material produced yearly by </a:t>
            </a:r>
            <a:r>
              <a:rPr lang="en-US" dirty="0" smtClean="0"/>
              <a:t>AB Learning, </a:t>
            </a:r>
            <a:r>
              <a:rPr lang="en-US" b="0" dirty="0" smtClean="0"/>
              <a:t>Provincial Gov’t – limited to no archiving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Required someone to monitor sites; print out materials which would then be catalogued for in-person use</a:t>
            </a:r>
          </a:p>
          <a:p>
            <a:pPr marL="346075" lvl="1" indent="-342900">
              <a:buFont typeface="Arial"/>
              <a:buChar char="•"/>
            </a:pPr>
            <a:endParaRPr lang="en-US" dirty="0" smtClean="0"/>
          </a:p>
          <a:p>
            <a:pPr marL="346075" lvl="1" indent="-342900">
              <a:buFont typeface="Arial"/>
              <a:buChar char="•"/>
            </a:pPr>
            <a:r>
              <a:rPr lang="en-US" dirty="0" smtClean="0"/>
              <a:t>Recognized opportunity to point and scope crawler to do regular harvesting – materials could still be catalogued (if warranted)</a:t>
            </a:r>
          </a:p>
          <a:p>
            <a:pPr marL="857250" lvl="3" indent="-342900">
              <a:buFont typeface="Arial"/>
              <a:buChar char="•"/>
            </a:pPr>
            <a:r>
              <a:rPr lang="en-US" dirty="0" smtClean="0"/>
              <a:t>Captures curriculum, supplements, related information, and context of the materials and their creation, i.e. can navigate the materials within the historical context of their publication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4531" y="383674"/>
            <a:ext cx="7562850" cy="481134"/>
          </a:xfrm>
        </p:spPr>
        <p:txBody>
          <a:bodyPr/>
          <a:lstStyle/>
          <a:p>
            <a:r>
              <a:rPr lang="en-US" dirty="0" smtClean="0"/>
              <a:t>What else </a:t>
            </a:r>
            <a:r>
              <a:rPr lang="en-US" dirty="0"/>
              <a:t>c</a:t>
            </a:r>
            <a:r>
              <a:rPr lang="en-US" dirty="0" smtClean="0"/>
              <a:t>ould we use Archive-It for?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474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Preserve University of Alberta’s web presence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No brainer – important to the University; many of the websites hadn’t been crawled by IA’s </a:t>
            </a:r>
            <a:r>
              <a:rPr lang="en-US" dirty="0" err="1" smtClean="0"/>
              <a:t>Wayback</a:t>
            </a:r>
            <a:r>
              <a:rPr lang="en-US" dirty="0" smtClean="0"/>
              <a:t> Machine in many years due to </a:t>
            </a:r>
            <a:r>
              <a:rPr lang="en-US" dirty="0" err="1" smtClean="0"/>
              <a:t>robots.txt</a:t>
            </a:r>
            <a:r>
              <a:rPr lang="en-US" dirty="0" smtClean="0"/>
              <a:t> restrictions and other issues.</a:t>
            </a:r>
          </a:p>
          <a:p>
            <a:pPr marL="571500" lvl="2" indent="-342900">
              <a:buFont typeface="Arial"/>
              <a:buChar char="•"/>
            </a:pPr>
            <a:r>
              <a:rPr lang="en-US" b="0" dirty="0" smtClean="0"/>
              <a:t>University Admin immediately interested in the project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University’s web presence rounds out a view of the University as documented in the University Archives (for many units and departments, digital record keeping is still a work in progress)</a:t>
            </a:r>
            <a:endParaRPr lang="en-US" b="0" dirty="0" smtClean="0"/>
          </a:p>
          <a:p>
            <a:pPr lvl="2" indent="0">
              <a:buNone/>
            </a:pPr>
            <a:endParaRPr lang="en-US" b="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more can we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30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Begins with a collection policy and an expanded view of what constitutes a research collection</a:t>
            </a:r>
          </a:p>
          <a:p>
            <a:pPr marL="857250" lvl="3" indent="-342900">
              <a:buFont typeface="Arial"/>
              <a:buChar char="•"/>
            </a:pPr>
            <a:r>
              <a:rPr lang="en-US" b="0" dirty="0" smtClean="0"/>
              <a:t>Collections of strength</a:t>
            </a:r>
            <a:endParaRPr lang="en-US" dirty="0"/>
          </a:p>
          <a:p>
            <a:pPr marL="857250" lvl="3" indent="-342900">
              <a:buFont typeface="Arial"/>
              <a:buChar char="•"/>
            </a:pPr>
            <a:r>
              <a:rPr lang="en-US" dirty="0"/>
              <a:t>C</a:t>
            </a:r>
            <a:r>
              <a:rPr lang="en-US" b="0" dirty="0" smtClean="0"/>
              <a:t>ollections of interest</a:t>
            </a:r>
          </a:p>
          <a:p>
            <a:pPr marL="857250" lvl="3" indent="-342900">
              <a:buFont typeface="Arial"/>
              <a:buChar char="•"/>
            </a:pPr>
            <a:r>
              <a:rPr lang="en-US" b="0" dirty="0" smtClean="0"/>
              <a:t>Library of Record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Format agnostic – base decisions around research value, not just around containers </a:t>
            </a:r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Identify the materials a collection ought to have. Step two is to find the tools and the resources to make it happen. Step three is about priorities.  </a:t>
            </a:r>
            <a:endParaRPr lang="en-US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Collections and </a:t>
            </a:r>
            <a:r>
              <a:rPr lang="en-US" dirty="0" err="1" smtClean="0"/>
              <a:t>Liasion</a:t>
            </a:r>
            <a:r>
              <a:rPr lang="en-US" dirty="0" smtClean="0"/>
              <a:t>/Subject Librarians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61245" y="1036820"/>
            <a:ext cx="7562850" cy="481134"/>
          </a:xfrm>
          <a:prstGeom prst="rect">
            <a:avLst/>
          </a:prstGeom>
        </p:spPr>
        <p:txBody>
          <a:bodyPr vert="horz"/>
          <a:lstStyle>
            <a:lvl1pPr algn="r" defTabSz="457200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j-lt"/>
                <a:ea typeface="ＭＳ Ｐゴシック" charset="0"/>
                <a:cs typeface="Geneva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9pPr>
          </a:lstStyle>
          <a:p>
            <a:pPr algn="l"/>
            <a:r>
              <a:rPr lang="en-US" sz="2400" b="1" dirty="0" smtClean="0"/>
              <a:t>Growing the collection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25130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smtClean="0"/>
              <a:t>Growing interest from units and subject liaison librarians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Enthusiasm tempered only by lack of time to do this work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Emerging models:</a:t>
            </a:r>
          </a:p>
          <a:p>
            <a:pPr marL="800100" lvl="3" indent="-285750"/>
            <a:r>
              <a:rPr lang="en-US" dirty="0" smtClean="0"/>
              <a:t>Liaison(s) selector/curator of a collection</a:t>
            </a:r>
          </a:p>
          <a:p>
            <a:pPr marL="1033463" lvl="4" indent="-285750"/>
            <a:r>
              <a:rPr lang="en-US" dirty="0" smtClean="0"/>
              <a:t>Other staff can assist in identifying materials, setting up the crawls, monitoring changes</a:t>
            </a:r>
          </a:p>
          <a:p>
            <a:pPr marL="1033463" lvl="4" indent="-285750"/>
            <a:r>
              <a:rPr lang="en-US" dirty="0" smtClean="0"/>
              <a:t>Metadata and cataloguing support where appropriate</a:t>
            </a:r>
          </a:p>
          <a:p>
            <a:pPr marL="1033463" lvl="4" indent="-285750"/>
            <a:r>
              <a:rPr lang="en-US" dirty="0" smtClean="0"/>
              <a:t>Interdisciplinary approach to current events – all hands on deck to help build time-sensitive collections</a:t>
            </a:r>
          </a:p>
          <a:p>
            <a:pPr marL="1033463" lvl="4" indent="-285750"/>
            <a:r>
              <a:rPr lang="en-US" dirty="0" smtClean="0"/>
              <a:t>Possibility of partnering with the library school, or creating internship opportunities and so forth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UAlberta</a:t>
            </a:r>
            <a:r>
              <a:rPr lang="en-US" dirty="0" smtClean="0"/>
              <a:t> Experience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048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Screen Shot 2011-10-17 at 9.36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433"/>
            <a:ext cx="9144000" cy="570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8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b="0" dirty="0" smtClean="0"/>
              <a:t>IP issues remain a fuzzy area</a:t>
            </a:r>
          </a:p>
          <a:p>
            <a:pPr marL="857250" lvl="3" indent="-342900">
              <a:buFont typeface="Arial"/>
              <a:buChar char="•"/>
            </a:pPr>
            <a:r>
              <a:rPr lang="en-US" b="0" dirty="0" smtClean="0"/>
              <a:t>Public record – e.g. political party websites, vs. clearly copyrighted material</a:t>
            </a:r>
            <a:endParaRPr lang="en-US" dirty="0"/>
          </a:p>
          <a:p>
            <a:pPr marL="857250" lvl="3" indent="-342900">
              <a:buFont typeface="Arial"/>
              <a:buChar char="•"/>
            </a:pPr>
            <a:r>
              <a:rPr lang="en-US" b="0" dirty="0" smtClean="0"/>
              <a:t>Federal and provincial gov</a:t>
            </a:r>
            <a:r>
              <a:rPr lang="en-US" dirty="0" smtClean="0"/>
              <a:t>ernment</a:t>
            </a:r>
            <a:r>
              <a:rPr lang="en-US" b="0" dirty="0" smtClean="0"/>
              <a:t> materials</a:t>
            </a:r>
          </a:p>
          <a:p>
            <a:pPr marL="857250" lvl="3" indent="-342900">
              <a:buFont typeface="Arial"/>
              <a:buChar char="•"/>
            </a:pPr>
            <a:r>
              <a:rPr lang="en-US" dirty="0" smtClean="0"/>
              <a:t>Preserving context – not rebranding and repurposing content – finding that most people/organizations understand why we’re trying to do this work.</a:t>
            </a:r>
            <a:endParaRPr lang="en-US" b="0" dirty="0" smtClean="0"/>
          </a:p>
          <a:p>
            <a:pPr marL="342900" indent="-342900">
              <a:buFont typeface="Arial"/>
              <a:buChar char="•"/>
            </a:pPr>
            <a:r>
              <a:rPr lang="en-US" b="0" dirty="0" smtClean="0"/>
              <a:t>Approaching content creators to be partners – Recognize the value of their material as important to the historical record. </a:t>
            </a:r>
            <a:br>
              <a:rPr lang="en-US" b="0" dirty="0" smtClean="0"/>
            </a:br>
            <a:r>
              <a:rPr lang="en-US" b="0" dirty="0" smtClean="0"/>
              <a:t>“We</a:t>
            </a:r>
            <a:r>
              <a:rPr lang="fr-FR" b="0" dirty="0" smtClean="0"/>
              <a:t>’</a:t>
            </a:r>
            <a:r>
              <a:rPr lang="en-US" b="0" dirty="0" smtClean="0"/>
              <a:t>re doing something that helps you</a:t>
            </a:r>
            <a:r>
              <a:rPr lang="en-US" b="0" dirty="0"/>
              <a:t>.</a:t>
            </a:r>
            <a:r>
              <a:rPr lang="en-US" b="0" dirty="0" smtClean="0"/>
              <a:t>”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Permissions and copyright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61245" y="1036820"/>
            <a:ext cx="7562850" cy="481134"/>
          </a:xfrm>
          <a:prstGeom prst="rect">
            <a:avLst/>
          </a:prstGeom>
        </p:spPr>
        <p:txBody>
          <a:bodyPr vert="horz"/>
          <a:lstStyle>
            <a:lvl1pPr algn="r" defTabSz="457200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j-lt"/>
                <a:ea typeface="ＭＳ Ｐゴシック" charset="0"/>
                <a:cs typeface="Geneva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9pPr>
          </a:lstStyle>
          <a:p>
            <a:pPr algn="l"/>
            <a:r>
              <a:rPr lang="en-US" sz="2400" b="1" dirty="0" smtClean="0"/>
              <a:t>Rights and permissions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91117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CA" b="0" dirty="0" smtClean="0"/>
              <a:t>Need a discovery strategy that works for web archives</a:t>
            </a:r>
          </a:p>
          <a:p>
            <a:pPr marL="571500" lvl="2" indent="-342900">
              <a:buFont typeface="Arial"/>
              <a:buChar char="•"/>
            </a:pPr>
            <a:r>
              <a:rPr lang="en-CA" b="0" dirty="0" smtClean="0"/>
              <a:t>Archive gateway? </a:t>
            </a:r>
          </a:p>
          <a:p>
            <a:pPr marL="571500" lvl="2" indent="-342900">
              <a:buFont typeface="Arial"/>
              <a:buChar char="•"/>
            </a:pPr>
            <a:r>
              <a:rPr lang="en-CA" b="0" dirty="0" smtClean="0"/>
              <a:t>Catalogue? </a:t>
            </a:r>
          </a:p>
          <a:p>
            <a:pPr marL="571500" lvl="2" indent="-342900">
              <a:buFont typeface="Arial"/>
              <a:buChar char="•"/>
            </a:pPr>
            <a:r>
              <a:rPr lang="en-CA" b="0" dirty="0" smtClean="0"/>
              <a:t>Primo or other discovery layers? </a:t>
            </a:r>
          </a:p>
          <a:p>
            <a:pPr marL="571500" lvl="2" indent="-342900">
              <a:buFont typeface="Arial"/>
              <a:buChar char="•"/>
            </a:pPr>
            <a:r>
              <a:rPr lang="en-CA" dirty="0" smtClean="0"/>
              <a:t>Are there o</a:t>
            </a:r>
            <a:r>
              <a:rPr lang="en-CA" b="0" dirty="0" smtClean="0"/>
              <a:t>ther ways to integrate/indicate the archived versions of web content? </a:t>
            </a:r>
          </a:p>
          <a:p>
            <a:pPr marL="342900" indent="-342900">
              <a:buFont typeface="Arial"/>
              <a:buChar char="•"/>
            </a:pPr>
            <a:r>
              <a:rPr lang="en-CA" b="0" dirty="0" smtClean="0"/>
              <a:t>Better m</a:t>
            </a:r>
            <a:r>
              <a:rPr lang="en-CA" b="0" dirty="0" smtClean="0"/>
              <a:t>etrics would help us understand how the archived materials are being used and discovered</a:t>
            </a:r>
          </a:p>
          <a:p>
            <a:endParaRPr lang="en-CA" b="0" dirty="0" smtClean="0"/>
          </a:p>
          <a:p>
            <a:pPr marL="342900" indent="-342900">
              <a:buFont typeface="Arial"/>
              <a:buChar char="•"/>
            </a:pPr>
            <a:endParaRPr lang="en-US" b="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to explore</a:t>
            </a:r>
            <a:endParaRPr lang="en-US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61245" y="1036820"/>
            <a:ext cx="7562850" cy="481134"/>
          </a:xfrm>
          <a:prstGeom prst="rect">
            <a:avLst/>
          </a:prstGeom>
        </p:spPr>
        <p:txBody>
          <a:bodyPr vert="horz"/>
          <a:lstStyle>
            <a:lvl1pPr algn="r" defTabSz="457200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+mj-lt"/>
                <a:ea typeface="ＭＳ Ｐゴシック" charset="0"/>
                <a:cs typeface="Geneva" charset="0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Geneva" charset="0"/>
              </a:defRPr>
            </a:lvl9pPr>
          </a:lstStyle>
          <a:p>
            <a:pPr algn="l"/>
            <a:r>
              <a:rPr lang="en-US" sz="2400" b="1" dirty="0" smtClean="0"/>
              <a:t>Metrics and discovery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42191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276" y="156030"/>
            <a:ext cx="81099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Title </a:t>
            </a:r>
            <a:r>
              <a:rPr lang="en-US" sz="1400" dirty="0"/>
              <a:t>image credit: http://</a:t>
            </a:r>
            <a:r>
              <a:rPr lang="en-US" sz="1400" dirty="0" err="1"/>
              <a:t>www.flickr.com</a:t>
            </a:r>
            <a:r>
              <a:rPr lang="en-US" sz="1400" dirty="0"/>
              <a:t>/photos/28931095@N03/3932513534/sizes/l/in/</a:t>
            </a:r>
            <a:r>
              <a:rPr lang="en-US" sz="1400" dirty="0" err="1"/>
              <a:t>photostream</a:t>
            </a:r>
            <a:r>
              <a:rPr lang="en-US" sz="1400" dirty="0"/>
              <a:t>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3712" y="4535712"/>
            <a:ext cx="643049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i="1" dirty="0" smtClean="0">
              <a:solidFill>
                <a:srgbClr val="10643A"/>
              </a:solidFill>
            </a:endParaRPr>
          </a:p>
          <a:p>
            <a:pPr algn="ctr"/>
            <a:endParaRPr lang="en-US" i="1" dirty="0" smtClean="0">
              <a:solidFill>
                <a:srgbClr val="10643A"/>
              </a:solidFill>
            </a:endParaRPr>
          </a:p>
          <a:p>
            <a:pPr algn="ctr"/>
            <a:r>
              <a:rPr lang="en-US" i="1" dirty="0" smtClean="0">
                <a:solidFill>
                  <a:srgbClr val="10643A"/>
                </a:solidFill>
              </a:rPr>
              <a:t>Geoff Harder</a:t>
            </a:r>
          </a:p>
          <a:p>
            <a:pPr algn="ctr"/>
            <a:r>
              <a:rPr lang="en-US" i="1" dirty="0" smtClean="0">
                <a:solidFill>
                  <a:srgbClr val="10643A"/>
                </a:solidFill>
              </a:rPr>
              <a:t>Digital Initiatives Coordinator,</a:t>
            </a:r>
            <a:r>
              <a:rPr lang="en-US" i="1" dirty="0">
                <a:solidFill>
                  <a:srgbClr val="10643A"/>
                </a:solidFill>
              </a:rPr>
              <a:t> </a:t>
            </a:r>
            <a:r>
              <a:rPr lang="en-US" i="1" dirty="0" smtClean="0">
                <a:solidFill>
                  <a:srgbClr val="10643A"/>
                </a:solidFill>
              </a:rPr>
              <a:t>U of A Libraries</a:t>
            </a:r>
            <a:endParaRPr lang="en-US" i="1" dirty="0" smtClean="0">
              <a:solidFill>
                <a:srgbClr val="10643A"/>
              </a:solidFill>
            </a:endParaRPr>
          </a:p>
          <a:p>
            <a:pPr algn="ctr"/>
            <a:r>
              <a:rPr lang="en-US" i="1" dirty="0" err="1" smtClean="0">
                <a:solidFill>
                  <a:srgbClr val="10643A"/>
                </a:solidFill>
                <a:hlinkClick r:id="rId2"/>
              </a:rPr>
              <a:t>geoffrey.harder@ualberta.ca</a:t>
            </a:r>
            <a:endParaRPr lang="en-US" i="1" dirty="0" smtClean="0">
              <a:solidFill>
                <a:srgbClr val="10643A"/>
              </a:solidFill>
            </a:endParaRPr>
          </a:p>
          <a:p>
            <a:pPr algn="ctr"/>
            <a:endParaRPr lang="en-US" i="1" dirty="0">
              <a:solidFill>
                <a:srgbClr val="1064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547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0"/>
            <a:ext cx="5271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33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5599" y="6027003"/>
            <a:ext cx="8669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markjms</a:t>
            </a:r>
            <a:r>
              <a:rPr lang="en-US" dirty="0"/>
              <a:t>/1352382350</a:t>
            </a:r>
          </a:p>
        </p:txBody>
      </p:sp>
    </p:spTree>
    <p:extLst>
      <p:ext uri="{BB962C8B-B14F-4D97-AF65-F5344CB8AC3E}">
        <p14:creationId xmlns:p14="http://schemas.microsoft.com/office/powerpoint/2010/main" val="2031775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6"/>
          </p:nvPr>
        </p:nvSpPr>
        <p:spPr>
          <a:xfrm>
            <a:off x="814388" y="1608668"/>
            <a:ext cx="3830183" cy="413327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University of Alberta Libraries: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largest academic and research collection in Canada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#12 in ARL rankings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Strong digital initiatives and digital collections program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651000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630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308430" y="1456372"/>
            <a:ext cx="8654142" cy="3748424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Recognized the gap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Too much (western) Canadian online content disappearing. 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 smtClean="0"/>
              <a:t>Not enough attention being paid by libraries and other memory institutions to the born digital content originating from new publishing streams.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Historically important events happening all around us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/>
              <a:t>S</a:t>
            </a:r>
            <a:r>
              <a:rPr lang="en-US" dirty="0" smtClean="0"/>
              <a:t>ocial media/citizen journalism in particular shines a spotlight on the temporary nature of today’s “news” 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Strong digital collections and digital preservation program</a:t>
            </a:r>
          </a:p>
          <a:p>
            <a:pPr marL="571500" lvl="2" indent="-342900">
              <a:buFont typeface="Arial"/>
              <a:buChar char="•"/>
            </a:pPr>
            <a:r>
              <a:rPr lang="en-US" dirty="0"/>
              <a:t>D</a:t>
            </a:r>
            <a:r>
              <a:rPr lang="en-US" dirty="0" smtClean="0"/>
              <a:t>igitization, repositories, </a:t>
            </a:r>
            <a:r>
              <a:rPr lang="en-US" dirty="0" err="1" smtClean="0"/>
              <a:t>ejournals</a:t>
            </a:r>
            <a:r>
              <a:rPr lang="en-US" dirty="0" smtClean="0"/>
              <a:t>, research data, DP leader in Canada – why would we ignore web content?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Needed a catalyst for action…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526" y="129670"/>
            <a:ext cx="7562850" cy="481134"/>
          </a:xfrm>
        </p:spPr>
        <p:txBody>
          <a:bodyPr/>
          <a:lstStyle/>
          <a:p>
            <a:r>
              <a:rPr lang="en-US" dirty="0" smtClean="0"/>
              <a:t>Why web archiving?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254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Rescue</a:t>
            </a:r>
            <a:endParaRPr lang="en-US" dirty="0"/>
          </a:p>
        </p:txBody>
      </p:sp>
      <p:pic>
        <p:nvPicPr>
          <p:cNvPr id="6" name="Picture 5" descr="Screen Shot 2011-10-17 at 10.28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752" y="18143"/>
            <a:ext cx="5754404" cy="59241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1429" y="127000"/>
            <a:ext cx="3193142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/>
              <a:t>N</a:t>
            </a:r>
            <a:r>
              <a:rPr lang="en-US" dirty="0" smtClean="0"/>
              <a:t>on-profit foundation ceases to be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Created 80+ websites with research and informational value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Rescue operation required!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Multitude of technologies and file formats used over the course of a decade of construction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85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0-01-18 at 10.47.2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763" y="268288"/>
            <a:ext cx="7366000" cy="627856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340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xmlns:p14="http://schemas.microsoft.com/office/powerpoint/2010/main" advClick="0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Screen shot 2010-01-18 at 3.18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139700"/>
            <a:ext cx="6462713" cy="657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87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xmlns:p14="http://schemas.microsoft.com/office/powerpoint/2010/main" advClick="0" advTm="500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rkA-PPT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TrkA-PPT-V2</Template>
  <TotalTime>8904</TotalTime>
  <Words>892</Words>
  <Application>Microsoft Macintosh PowerPoint</Application>
  <PresentationFormat>On-screen Show (4:3)</PresentationFormat>
  <Paragraphs>94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TrkA-PPT-V2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web archiving?</vt:lpstr>
      <vt:lpstr>Collection Rescue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Rescue 911: The Alberta Encyclopedia</vt:lpstr>
      <vt:lpstr>Rescue 911: The Alberta Encyclopedia</vt:lpstr>
      <vt:lpstr>PowerPoint Presentation</vt:lpstr>
      <vt:lpstr>What else could we use Archive-It for?</vt:lpstr>
      <vt:lpstr>What more can we do?</vt:lpstr>
      <vt:lpstr>Collections and Liasion/Subject Librarians</vt:lpstr>
      <vt:lpstr>The UAlberta Experience </vt:lpstr>
      <vt:lpstr>Permissions and copyright</vt:lpstr>
      <vt:lpstr>Areas to explore</vt:lpstr>
      <vt:lpstr>PowerPoint Presentation</vt:lpstr>
    </vt:vector>
  </TitlesOfParts>
  <Company>University of Alberta Libraries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Geoffrey Harder</dc:creator>
  <cp:lastModifiedBy>Geoff Harder</cp:lastModifiedBy>
  <cp:revision>130</cp:revision>
  <dcterms:created xsi:type="dcterms:W3CDTF">2011-09-21T17:27:19Z</dcterms:created>
  <dcterms:modified xsi:type="dcterms:W3CDTF">2011-10-19T12:33:05Z</dcterms:modified>
</cp:coreProperties>
</file>